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59"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86" d="100"/>
          <a:sy n="86" d="100"/>
        </p:scale>
        <p:origin x="-1092" y="-198"/>
      </p:cViewPr>
      <p:guideLst>
        <p:guide orient="horz" pos="2160"/>
        <p:guide pos="2880"/>
      </p:guideLst>
    </p:cSldViewPr>
  </p:slideViewPr>
  <p:outlineViewPr>
    <p:cViewPr>
      <p:scale>
        <a:sx n="33" d="100"/>
        <a:sy n="33" d="100"/>
      </p:scale>
      <p:origin x="0" y="78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231E10-3546-4FDA-910D-4435F4267C9A}" type="datetimeFigureOut">
              <a:rPr lang="en-US" smtClean="0"/>
              <a:pPr/>
              <a:t>7/19/2013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68E48D-95B8-4E5A-AD5E-6959933B32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31E10-3546-4FDA-910D-4435F4267C9A}"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31E10-3546-4FDA-910D-4435F4267C9A}"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31E10-3546-4FDA-910D-4435F4267C9A}"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231E10-3546-4FDA-910D-4435F4267C9A}"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231E10-3546-4FDA-910D-4435F4267C9A}"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231E10-3546-4FDA-910D-4435F4267C9A}" type="datetimeFigureOut">
              <a:rPr lang="en-US" smtClean="0"/>
              <a:pPr/>
              <a:t>7/19/2013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231E10-3546-4FDA-910D-4435F4267C9A}" type="datetimeFigureOut">
              <a:rPr lang="en-US" smtClean="0"/>
              <a:pPr/>
              <a:t>7/19/2013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31E10-3546-4FDA-910D-4435F4267C9A}" type="datetimeFigureOut">
              <a:rPr lang="en-US" smtClean="0"/>
              <a:pPr/>
              <a:t>7/19/2013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231E10-3546-4FDA-910D-4435F4267C9A}"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231E10-3546-4FDA-910D-4435F4267C9A}"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68E48D-95B8-4E5A-AD5E-6959933B320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231E10-3546-4FDA-910D-4435F4267C9A}" type="datetimeFigureOut">
              <a:rPr lang="en-US" smtClean="0"/>
              <a:pPr/>
              <a:t>7/19/2013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68E48D-95B8-4E5A-AD5E-6959933B320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1371600"/>
            <a:ext cx="3124200" cy="33528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228600" y="4648200"/>
            <a:ext cx="4572000" cy="1828800"/>
          </a:xfrm>
          <a:prstGeom prst="rect">
            <a:avLst/>
          </a:prstGeom>
          <a:noFill/>
          <a:ln w="9525">
            <a:noFill/>
            <a:miter lim="800000"/>
            <a:headEnd/>
            <a:tailEnd/>
          </a:ln>
          <a:effectLst/>
        </p:spPr>
      </p:pic>
      <p:sp>
        <p:nvSpPr>
          <p:cNvPr id="2" name="Title 1"/>
          <p:cNvSpPr>
            <a:spLocks noGrp="1"/>
          </p:cNvSpPr>
          <p:nvPr>
            <p:ph type="ctrTitle"/>
          </p:nvPr>
        </p:nvSpPr>
        <p:spPr>
          <a:xfrm>
            <a:off x="685800" y="1"/>
            <a:ext cx="7772400" cy="1523999"/>
          </a:xfrm>
        </p:spPr>
        <p:txBody>
          <a:bodyPr>
            <a:normAutofit fontScale="90000"/>
          </a:bodyPr>
          <a:lstStyle/>
          <a:p>
            <a:r>
              <a:rPr lang="en-US" dirty="0" smtClean="0"/>
              <a:t>SOLAR POWER SOLUTION FOR TELECOM APPLICATIONS</a:t>
            </a:r>
            <a:endParaRPr lang="en-US" dirty="0"/>
          </a:p>
        </p:txBody>
      </p:sp>
      <p:sp>
        <p:nvSpPr>
          <p:cNvPr id="3" name="Subtitle 2"/>
          <p:cNvSpPr>
            <a:spLocks noGrp="1"/>
          </p:cNvSpPr>
          <p:nvPr>
            <p:ph type="subTitle" idx="1"/>
          </p:nvPr>
        </p:nvSpPr>
        <p:spPr>
          <a:xfrm>
            <a:off x="1371600" y="3962400"/>
            <a:ext cx="6400800" cy="1828800"/>
          </a:xfrm>
        </p:spPr>
        <p:txBody>
          <a:bodyPr>
            <a:normAutofit/>
          </a:bodyPr>
          <a:lstStyle/>
          <a:p>
            <a:endParaRPr lang="en-US" b="1" dirty="0" smtClean="0">
              <a:solidFill>
                <a:srgbClr val="002060"/>
              </a:solidFill>
            </a:endParaRPr>
          </a:p>
          <a:p>
            <a:endParaRPr lang="en-US" dirty="0"/>
          </a:p>
        </p:txBody>
      </p:sp>
      <p:sp>
        <p:nvSpPr>
          <p:cNvPr id="7" name="TextBox 6"/>
          <p:cNvSpPr txBox="1"/>
          <p:nvPr/>
        </p:nvSpPr>
        <p:spPr>
          <a:xfrm>
            <a:off x="3505200" y="1905000"/>
            <a:ext cx="5638800" cy="2585323"/>
          </a:xfrm>
          <a:prstGeom prst="rect">
            <a:avLst/>
          </a:prstGeom>
          <a:noFill/>
        </p:spPr>
        <p:txBody>
          <a:bodyPr wrap="square" rtlCol="0">
            <a:spAutoFit/>
          </a:bodyPr>
          <a:lstStyle/>
          <a:p>
            <a:pPr algn="ctr"/>
            <a:r>
              <a:rPr lang="en-US" sz="2400" dirty="0" smtClean="0"/>
              <a:t>TECHNICAL OVERVIEW </a:t>
            </a:r>
          </a:p>
          <a:p>
            <a:endParaRPr lang="en-US" sz="2400" dirty="0" smtClean="0"/>
          </a:p>
          <a:p>
            <a:pPr algn="ctr"/>
            <a:r>
              <a:rPr lang="en-US" sz="2400" dirty="0" smtClean="0"/>
              <a:t>BY</a:t>
            </a:r>
          </a:p>
          <a:p>
            <a:endParaRPr lang="en-US" sz="2400" dirty="0" smtClean="0"/>
          </a:p>
          <a:p>
            <a:pPr algn="ctr"/>
            <a:r>
              <a:rPr lang="en-US" sz="2400" dirty="0" smtClean="0"/>
              <a:t> DIAMOND GREEN ENERGY CORPORATION</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Autofit/>
          </a:bodyPr>
          <a:lstStyle/>
          <a:p>
            <a:r>
              <a:rPr lang="en-US" sz="2400" b="1" dirty="0" smtClean="0"/>
              <a:t>DG RUN TIME REQUIRED TO TOP THE BATTERY BANK ( 15 KVA DG SET CHARGES THE BATTERY AT 50 AH)</a:t>
            </a:r>
            <a:endParaRPr lang="en-US" sz="2400" b="1" dirty="0"/>
          </a:p>
        </p:txBody>
      </p:sp>
      <p:graphicFrame>
        <p:nvGraphicFramePr>
          <p:cNvPr id="4" name="Content Placeholder 3"/>
          <p:cNvGraphicFramePr>
            <a:graphicFrameLocks noGrp="1"/>
          </p:cNvGraphicFramePr>
          <p:nvPr>
            <p:ph idx="1"/>
          </p:nvPr>
        </p:nvGraphicFramePr>
        <p:xfrm>
          <a:off x="304801" y="1905001"/>
          <a:ext cx="8534400" cy="4648200"/>
        </p:xfrm>
        <a:graphic>
          <a:graphicData uri="http://schemas.openxmlformats.org/drawingml/2006/table">
            <a:tbl>
              <a:tblPr firstRow="1" bandRow="1">
                <a:tableStyleId>{5C22544A-7EE6-4342-B048-85BDC9FD1C3A}</a:tableStyleId>
              </a:tblPr>
              <a:tblGrid>
                <a:gridCol w="2437724"/>
                <a:gridCol w="1295042"/>
                <a:gridCol w="1371221"/>
                <a:gridCol w="1752114"/>
                <a:gridCol w="1447398"/>
                <a:gridCol w="230901"/>
              </a:tblGrid>
              <a:tr h="908648">
                <a:tc>
                  <a:txBody>
                    <a:bodyPr/>
                    <a:lstStyle/>
                    <a:p>
                      <a:r>
                        <a:rPr lang="en-US" sz="1400" dirty="0" smtClean="0"/>
                        <a:t>SOLAR ARRAY SIZE/AVERAGE POWER GENERATION IN AH/DAY</a:t>
                      </a:r>
                      <a:endParaRPr lang="en-US" sz="1400" dirty="0"/>
                    </a:p>
                  </a:txBody>
                  <a:tcPr/>
                </a:tc>
                <a:tc gridSpan="5">
                  <a:txBody>
                    <a:bodyPr/>
                    <a:lstStyle/>
                    <a:p>
                      <a:r>
                        <a:rPr lang="en-US" sz="1400" dirty="0" smtClean="0"/>
                        <a:t>  </a:t>
                      </a:r>
                    </a:p>
                    <a:p>
                      <a:r>
                        <a:rPr lang="en-US" sz="1400" dirty="0" smtClean="0"/>
                        <a:t>                                      BATTERY BANK SIZE</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6521">
                <a:tc>
                  <a:txBody>
                    <a:bodyPr/>
                    <a:lstStyle/>
                    <a:p>
                      <a:pPr algn="ctr"/>
                      <a:endParaRPr lang="en-US" sz="1400" dirty="0"/>
                    </a:p>
                  </a:txBody>
                  <a:tcPr/>
                </a:tc>
                <a:tc>
                  <a:txBody>
                    <a:bodyPr/>
                    <a:lstStyle/>
                    <a:p>
                      <a:pPr algn="ctr"/>
                      <a:r>
                        <a:rPr lang="en-US" sz="1400" dirty="0" smtClean="0"/>
                        <a:t>300 AH</a:t>
                      </a:r>
                      <a:endParaRPr lang="en-US" sz="1400" dirty="0"/>
                    </a:p>
                  </a:txBody>
                  <a:tcPr/>
                </a:tc>
                <a:tc>
                  <a:txBody>
                    <a:bodyPr/>
                    <a:lstStyle/>
                    <a:p>
                      <a:pPr algn="ctr"/>
                      <a:r>
                        <a:rPr lang="en-US" sz="1400" dirty="0" smtClean="0"/>
                        <a:t>600</a:t>
                      </a:r>
                      <a:r>
                        <a:rPr lang="en-US" sz="1400" baseline="0" dirty="0" smtClean="0"/>
                        <a:t> AH</a:t>
                      </a:r>
                      <a:endParaRPr lang="en-US" sz="1400" dirty="0"/>
                    </a:p>
                  </a:txBody>
                  <a:tcPr/>
                </a:tc>
                <a:tc>
                  <a:txBody>
                    <a:bodyPr/>
                    <a:lstStyle/>
                    <a:p>
                      <a:pPr algn="ctr"/>
                      <a:r>
                        <a:rPr lang="en-US" sz="1400" dirty="0" smtClean="0"/>
                        <a:t>900 AH</a:t>
                      </a:r>
                      <a:endParaRPr lang="en-US" sz="1400" dirty="0"/>
                    </a:p>
                  </a:txBody>
                  <a:tcPr/>
                </a:tc>
                <a:tc>
                  <a:txBody>
                    <a:bodyPr/>
                    <a:lstStyle/>
                    <a:p>
                      <a:pPr algn="ctr"/>
                      <a:r>
                        <a:rPr lang="en-US" sz="1400" dirty="0" smtClean="0"/>
                        <a:t>1200 AH</a:t>
                      </a:r>
                      <a:endParaRPr lang="en-US" sz="1400" dirty="0"/>
                    </a:p>
                  </a:txBody>
                  <a:tcPr/>
                </a:tc>
                <a:tc>
                  <a:txBody>
                    <a:bodyPr/>
                    <a:lstStyle/>
                    <a:p>
                      <a:endParaRPr lang="en-US" sz="1400"/>
                    </a:p>
                  </a:txBody>
                  <a:tcPr/>
                </a:tc>
              </a:tr>
              <a:tr h="521085">
                <a:tc>
                  <a:txBody>
                    <a:bodyPr/>
                    <a:lstStyle/>
                    <a:p>
                      <a:pPr algn="ctr"/>
                      <a:r>
                        <a:rPr lang="en-US" sz="1400" dirty="0" smtClean="0"/>
                        <a:t>IKW ( 115AH @ 48V DC)</a:t>
                      </a:r>
                      <a:endParaRPr lang="en-US" sz="1400" dirty="0"/>
                    </a:p>
                  </a:txBody>
                  <a:tcPr/>
                </a:tc>
                <a:tc>
                  <a:txBody>
                    <a:bodyPr/>
                    <a:lstStyle/>
                    <a:p>
                      <a:pPr algn="ctr"/>
                      <a:r>
                        <a:rPr lang="en-US" sz="1400" dirty="0" smtClean="0"/>
                        <a:t>115 AH/ 2 HRS OF DG</a:t>
                      </a:r>
                      <a:endParaRPr lang="en-US" sz="1400" dirty="0"/>
                    </a:p>
                  </a:txBody>
                  <a:tcPr/>
                </a:tc>
                <a:tc>
                  <a:txBody>
                    <a:bodyPr/>
                    <a:lstStyle/>
                    <a:p>
                      <a:pPr algn="ctr"/>
                      <a:r>
                        <a:rPr lang="en-US" sz="1400" dirty="0" smtClean="0"/>
                        <a:t>337 AH/7 HRS OF DG</a:t>
                      </a:r>
                      <a:endParaRPr lang="en-US" sz="1400" dirty="0"/>
                    </a:p>
                  </a:txBody>
                  <a:tcPr/>
                </a:tc>
                <a:tc>
                  <a:txBody>
                    <a:bodyPr/>
                    <a:lstStyle/>
                    <a:p>
                      <a:pPr algn="ctr"/>
                      <a:r>
                        <a:rPr lang="en-US" sz="1400" dirty="0" smtClean="0"/>
                        <a:t>540 AH/ 11 HRS OF DG</a:t>
                      </a:r>
                      <a:endParaRPr lang="en-US" sz="1400" dirty="0"/>
                    </a:p>
                  </a:txBody>
                  <a:tcPr/>
                </a:tc>
                <a:tc>
                  <a:txBody>
                    <a:bodyPr/>
                    <a:lstStyle/>
                    <a:p>
                      <a:pPr algn="ctr"/>
                      <a:r>
                        <a:rPr lang="en-US" sz="1400" dirty="0" smtClean="0"/>
                        <a:t>765 AH /15 HRS OF DG</a:t>
                      </a:r>
                      <a:endParaRPr lang="en-US" sz="1400" dirty="0"/>
                    </a:p>
                  </a:txBody>
                  <a:tcPr/>
                </a:tc>
                <a:tc>
                  <a:txBody>
                    <a:bodyPr/>
                    <a:lstStyle/>
                    <a:p>
                      <a:endParaRPr lang="en-US" sz="1400" dirty="0"/>
                    </a:p>
                  </a:txBody>
                  <a:tcPr/>
                </a:tc>
              </a:tr>
              <a:tr h="521085">
                <a:tc>
                  <a:txBody>
                    <a:bodyPr/>
                    <a:lstStyle/>
                    <a:p>
                      <a:pPr algn="ctr"/>
                      <a:r>
                        <a:rPr lang="en-US" sz="1400" dirty="0" smtClean="0"/>
                        <a:t>2KW ( 230 AH@48 V DC)</a:t>
                      </a:r>
                      <a:endParaRPr lang="en-US" sz="1400" dirty="0"/>
                    </a:p>
                  </a:txBody>
                  <a:tcPr/>
                </a:tc>
                <a:tc>
                  <a:txBody>
                    <a:bodyPr/>
                    <a:lstStyle/>
                    <a:p>
                      <a:pPr algn="ctr"/>
                      <a:r>
                        <a:rPr lang="en-US" sz="1400" dirty="0" smtClean="0"/>
                        <a:t>0AH/0 HRS OF DG</a:t>
                      </a:r>
                      <a:endParaRPr lang="en-US" sz="1400" dirty="0"/>
                    </a:p>
                  </a:txBody>
                  <a:tcPr/>
                </a:tc>
                <a:tc>
                  <a:txBody>
                    <a:bodyPr/>
                    <a:lstStyle/>
                    <a:p>
                      <a:pPr algn="ctr"/>
                      <a:r>
                        <a:rPr lang="en-US" sz="1400" dirty="0" smtClean="0"/>
                        <a:t>225 AH/4.5 HRS OF DG</a:t>
                      </a:r>
                      <a:endParaRPr lang="en-US" sz="1400" dirty="0"/>
                    </a:p>
                  </a:txBody>
                  <a:tcPr/>
                </a:tc>
                <a:tc>
                  <a:txBody>
                    <a:bodyPr/>
                    <a:lstStyle/>
                    <a:p>
                      <a:pPr algn="ctr"/>
                      <a:r>
                        <a:rPr lang="en-US" sz="1400" dirty="0" smtClean="0"/>
                        <a:t>438 AH/9 HRS OF DG</a:t>
                      </a:r>
                      <a:endParaRPr lang="en-US" sz="1400" dirty="0"/>
                    </a:p>
                  </a:txBody>
                  <a:tcPr/>
                </a:tc>
                <a:tc>
                  <a:txBody>
                    <a:bodyPr/>
                    <a:lstStyle/>
                    <a:p>
                      <a:pPr algn="ctr"/>
                      <a:r>
                        <a:rPr lang="en-US" sz="1400" dirty="0" smtClean="0"/>
                        <a:t>675 AH /13.5 HRS OF DG</a:t>
                      </a:r>
                      <a:endParaRPr lang="en-US" sz="1400" dirty="0"/>
                    </a:p>
                  </a:txBody>
                  <a:tcPr/>
                </a:tc>
                <a:tc>
                  <a:txBody>
                    <a:bodyPr/>
                    <a:lstStyle/>
                    <a:p>
                      <a:endParaRPr lang="en-US" sz="1400" dirty="0"/>
                    </a:p>
                  </a:txBody>
                  <a:tcPr/>
                </a:tc>
              </a:tr>
              <a:tr h="521085">
                <a:tc>
                  <a:txBody>
                    <a:bodyPr/>
                    <a:lstStyle/>
                    <a:p>
                      <a:pPr algn="ctr"/>
                      <a:r>
                        <a:rPr lang="en-US" sz="1400" dirty="0" smtClean="0"/>
                        <a:t>3KW (345AH</a:t>
                      </a:r>
                      <a:r>
                        <a:rPr lang="en-US" sz="1400" baseline="0" dirty="0" smtClean="0"/>
                        <a:t> @ 48V DC)</a:t>
                      </a:r>
                      <a:endParaRPr lang="en-US" sz="1400" dirty="0"/>
                    </a:p>
                  </a:txBody>
                  <a:tcPr/>
                </a:tc>
                <a:tc>
                  <a:txBody>
                    <a:bodyPr/>
                    <a:lstStyle/>
                    <a:p>
                      <a:pPr algn="ctr"/>
                      <a:endParaRPr lang="en-US" sz="1400" dirty="0"/>
                    </a:p>
                  </a:txBody>
                  <a:tcPr/>
                </a:tc>
                <a:tc>
                  <a:txBody>
                    <a:bodyPr/>
                    <a:lstStyle/>
                    <a:p>
                      <a:pPr algn="ctr"/>
                      <a:r>
                        <a:rPr lang="en-US" sz="1400" dirty="0" smtClean="0"/>
                        <a:t>112 AH/2 HRS OF DG</a:t>
                      </a:r>
                      <a:endParaRPr lang="en-US" sz="1400" dirty="0"/>
                    </a:p>
                  </a:txBody>
                  <a:tcPr/>
                </a:tc>
                <a:tc>
                  <a:txBody>
                    <a:bodyPr/>
                    <a:lstStyle/>
                    <a:p>
                      <a:pPr algn="ctr"/>
                      <a:r>
                        <a:rPr lang="en-US" sz="1400" dirty="0" smtClean="0"/>
                        <a:t>330 AH/6.5 HRS OF DG</a:t>
                      </a:r>
                      <a:endParaRPr lang="en-US" sz="1400" dirty="0"/>
                    </a:p>
                  </a:txBody>
                  <a:tcPr/>
                </a:tc>
                <a:tc>
                  <a:txBody>
                    <a:bodyPr/>
                    <a:lstStyle/>
                    <a:p>
                      <a:pPr algn="ctr"/>
                      <a:r>
                        <a:rPr lang="en-US" sz="1400" dirty="0" smtClean="0"/>
                        <a:t>540 AH/11 HRS OF DG</a:t>
                      </a:r>
                      <a:endParaRPr lang="en-US" sz="1400" dirty="0"/>
                    </a:p>
                  </a:txBody>
                  <a:tcPr/>
                </a:tc>
                <a:tc>
                  <a:txBody>
                    <a:bodyPr/>
                    <a:lstStyle/>
                    <a:p>
                      <a:endParaRPr lang="en-US" sz="1400" dirty="0"/>
                    </a:p>
                  </a:txBody>
                  <a:tcPr/>
                </a:tc>
              </a:tr>
              <a:tr h="521085">
                <a:tc>
                  <a:txBody>
                    <a:bodyPr/>
                    <a:lstStyle/>
                    <a:p>
                      <a:pPr algn="ctr"/>
                      <a:r>
                        <a:rPr lang="en-US" sz="1400" dirty="0" smtClean="0"/>
                        <a:t>4KW (460AH @ 48V DC)</a:t>
                      </a:r>
                      <a:endParaRPr lang="en-US" sz="1400" dirty="0"/>
                    </a:p>
                  </a:txBody>
                  <a:tcPr/>
                </a:tc>
                <a:tc>
                  <a:txBody>
                    <a:bodyPr/>
                    <a:lstStyle/>
                    <a:p>
                      <a:pPr algn="ctr"/>
                      <a:endParaRPr lang="en-US" sz="1400" dirty="0"/>
                    </a:p>
                  </a:txBody>
                  <a:tcPr/>
                </a:tc>
                <a:tc>
                  <a:txBody>
                    <a:bodyPr/>
                    <a:lstStyle/>
                    <a:p>
                      <a:pPr algn="ctr"/>
                      <a:r>
                        <a:rPr lang="en-US" sz="1400" dirty="0" smtClean="0"/>
                        <a:t>0AH/0HRS OF DG</a:t>
                      </a:r>
                      <a:endParaRPr lang="en-US" sz="1400" dirty="0"/>
                    </a:p>
                  </a:txBody>
                  <a:tcPr/>
                </a:tc>
                <a:tc>
                  <a:txBody>
                    <a:bodyPr/>
                    <a:lstStyle/>
                    <a:p>
                      <a:pPr algn="ctr"/>
                      <a:r>
                        <a:rPr lang="en-US" sz="1400" dirty="0" smtClean="0"/>
                        <a:t>200 AH/4HRS OF DG</a:t>
                      </a:r>
                      <a:endParaRPr lang="en-US" sz="1400" dirty="0"/>
                    </a:p>
                  </a:txBody>
                  <a:tcPr/>
                </a:tc>
                <a:tc>
                  <a:txBody>
                    <a:bodyPr/>
                    <a:lstStyle/>
                    <a:p>
                      <a:pPr algn="ctr"/>
                      <a:r>
                        <a:rPr lang="en-US" sz="1400" dirty="0" smtClean="0"/>
                        <a:t>450 AH/9 HRS OF DG</a:t>
                      </a:r>
                      <a:endParaRPr lang="en-US" sz="1400" dirty="0"/>
                    </a:p>
                  </a:txBody>
                  <a:tcPr/>
                </a:tc>
                <a:tc>
                  <a:txBody>
                    <a:bodyPr/>
                    <a:lstStyle/>
                    <a:p>
                      <a:endParaRPr lang="en-US" sz="1400" dirty="0"/>
                    </a:p>
                  </a:txBody>
                  <a:tcPr/>
                </a:tc>
              </a:tr>
              <a:tr h="521085">
                <a:tc>
                  <a:txBody>
                    <a:bodyPr/>
                    <a:lstStyle/>
                    <a:p>
                      <a:pPr algn="ctr"/>
                      <a:r>
                        <a:rPr lang="en-US" sz="1400" dirty="0" smtClean="0"/>
                        <a:t>5KW (572AH @ 48V DC)</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100 AH /2 HRS OF DG</a:t>
                      </a:r>
                      <a:endParaRPr lang="en-US" sz="1400" dirty="0"/>
                    </a:p>
                  </a:txBody>
                  <a:tcPr/>
                </a:tc>
                <a:tc>
                  <a:txBody>
                    <a:bodyPr/>
                    <a:lstStyle/>
                    <a:p>
                      <a:pPr algn="ctr"/>
                      <a:r>
                        <a:rPr lang="en-US" sz="1400" dirty="0" smtClean="0"/>
                        <a:t>315 AH/6 HRS</a:t>
                      </a:r>
                      <a:r>
                        <a:rPr lang="en-US" sz="1400" baseline="0" dirty="0" smtClean="0"/>
                        <a:t> OF DG</a:t>
                      </a:r>
                      <a:endParaRPr lang="en-US" sz="1400" dirty="0"/>
                    </a:p>
                  </a:txBody>
                  <a:tcPr/>
                </a:tc>
                <a:tc>
                  <a:txBody>
                    <a:bodyPr/>
                    <a:lstStyle/>
                    <a:p>
                      <a:endParaRPr lang="en-US" sz="1400" dirty="0"/>
                    </a:p>
                  </a:txBody>
                  <a:tcPr/>
                </a:tc>
              </a:tr>
              <a:tr h="521085">
                <a:tc>
                  <a:txBody>
                    <a:bodyPr/>
                    <a:lstStyle/>
                    <a:p>
                      <a:pPr algn="ctr"/>
                      <a:r>
                        <a:rPr lang="en-US" sz="1400" dirty="0" smtClean="0"/>
                        <a:t>6KW (687AH @ 48V DC)</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0 AH/ 0 HRS OF DG</a:t>
                      </a:r>
                      <a:endParaRPr lang="en-US" sz="1400" dirty="0"/>
                    </a:p>
                  </a:txBody>
                  <a:tcPr/>
                </a:tc>
                <a:tc>
                  <a:txBody>
                    <a:bodyPr/>
                    <a:lstStyle/>
                    <a:p>
                      <a:pPr algn="ctr"/>
                      <a:r>
                        <a:rPr lang="en-US" sz="1400" dirty="0" smtClean="0"/>
                        <a:t>225 AH /4.5</a:t>
                      </a:r>
                      <a:r>
                        <a:rPr lang="en-US" sz="1400" baseline="0" dirty="0" smtClean="0"/>
                        <a:t> HRS OF DG</a:t>
                      </a:r>
                      <a:endParaRPr lang="en-US" sz="1400" dirty="0"/>
                    </a:p>
                  </a:txBody>
                  <a:tcPr/>
                </a:tc>
                <a:tc>
                  <a:txBody>
                    <a:bodyPr/>
                    <a:lstStyle/>
                    <a:p>
                      <a:endParaRPr lang="en-US" sz="1400" dirty="0"/>
                    </a:p>
                  </a:txBody>
                  <a:tcPr/>
                </a:tc>
              </a:tr>
              <a:tr h="306521">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2800" b="1" dirty="0" smtClean="0"/>
              <a:t>DG RUN TIME REQUIRED FOR 24 HRS OPERATION OF BTS AND AIRCONDITIONER LOAD</a:t>
            </a:r>
            <a:endParaRPr lang="en-US" sz="2800" b="1" dirty="0"/>
          </a:p>
        </p:txBody>
      </p:sp>
      <p:graphicFrame>
        <p:nvGraphicFramePr>
          <p:cNvPr id="4" name="Content Placeholder 3"/>
          <p:cNvGraphicFramePr>
            <a:graphicFrameLocks noGrp="1"/>
          </p:cNvGraphicFramePr>
          <p:nvPr>
            <p:ph idx="1"/>
          </p:nvPr>
        </p:nvGraphicFramePr>
        <p:xfrm>
          <a:off x="381000" y="1904999"/>
          <a:ext cx="8458202" cy="4802721"/>
        </p:xfrm>
        <a:graphic>
          <a:graphicData uri="http://schemas.openxmlformats.org/drawingml/2006/table">
            <a:tbl>
              <a:tblPr bandRow="1">
                <a:tableStyleId>{5C22544A-7EE6-4342-B048-85BDC9FD1C3A}</a:tableStyleId>
              </a:tblPr>
              <a:tblGrid>
                <a:gridCol w="1585913"/>
                <a:gridCol w="1585913"/>
                <a:gridCol w="1762125"/>
                <a:gridCol w="1585913"/>
                <a:gridCol w="1938338"/>
              </a:tblGrid>
              <a:tr h="938465">
                <a:tc>
                  <a:txBody>
                    <a:bodyPr/>
                    <a:lstStyle/>
                    <a:p>
                      <a:r>
                        <a:rPr lang="en-US" sz="1100" b="1" dirty="0" smtClean="0"/>
                        <a:t>SOLAR ARRAY SIZE/AVERAGE POWER GENERATION IN AH/DAY</a:t>
                      </a:r>
                      <a:endParaRPr lang="en-US" sz="1100" b="1" dirty="0"/>
                    </a:p>
                  </a:txBody>
                  <a:tcPr/>
                </a:tc>
                <a:tc gridSpan="4">
                  <a:txBody>
                    <a:bodyPr/>
                    <a:lstStyle/>
                    <a:p>
                      <a:pPr algn="l"/>
                      <a:r>
                        <a:rPr lang="en-US" sz="1100" b="1" dirty="0" smtClean="0"/>
                        <a:t>                                     BATTERY</a:t>
                      </a:r>
                      <a:r>
                        <a:rPr lang="en-US" sz="1100" b="1" baseline="0" dirty="0" smtClean="0"/>
                        <a:t> BANK SIZE </a:t>
                      </a:r>
                      <a:endParaRPr lang="en-US" sz="11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61539">
                <a:tc>
                  <a:txBody>
                    <a:bodyPr/>
                    <a:lstStyle/>
                    <a:p>
                      <a:pPr algn="ctr"/>
                      <a:endParaRPr lang="en-US" sz="1100" b="1" dirty="0"/>
                    </a:p>
                  </a:txBody>
                  <a:tcPr/>
                </a:tc>
                <a:tc>
                  <a:txBody>
                    <a:bodyPr/>
                    <a:lstStyle/>
                    <a:p>
                      <a:pPr algn="ctr"/>
                      <a:r>
                        <a:rPr lang="en-US" sz="1100" b="1" dirty="0" smtClean="0"/>
                        <a:t>300 AH</a:t>
                      </a:r>
                      <a:endParaRPr lang="en-US" sz="1100" b="1" dirty="0"/>
                    </a:p>
                  </a:txBody>
                  <a:tcPr/>
                </a:tc>
                <a:tc>
                  <a:txBody>
                    <a:bodyPr/>
                    <a:lstStyle/>
                    <a:p>
                      <a:pPr algn="ctr"/>
                      <a:r>
                        <a:rPr lang="en-US" sz="1100" b="1" dirty="0" smtClean="0"/>
                        <a:t>600 AH</a:t>
                      </a:r>
                      <a:endParaRPr lang="en-US" sz="1100" b="1" dirty="0"/>
                    </a:p>
                  </a:txBody>
                  <a:tcPr/>
                </a:tc>
                <a:tc>
                  <a:txBody>
                    <a:bodyPr/>
                    <a:lstStyle/>
                    <a:p>
                      <a:pPr algn="ctr"/>
                      <a:r>
                        <a:rPr lang="en-US" sz="1100" b="1" dirty="0" smtClean="0"/>
                        <a:t>900 AH</a:t>
                      </a:r>
                      <a:endParaRPr lang="en-US" sz="1100" b="1" dirty="0"/>
                    </a:p>
                  </a:txBody>
                  <a:tcPr/>
                </a:tc>
                <a:tc>
                  <a:txBody>
                    <a:bodyPr/>
                    <a:lstStyle/>
                    <a:p>
                      <a:pPr algn="ctr"/>
                      <a:r>
                        <a:rPr lang="en-US" sz="1100" b="1" dirty="0" smtClean="0"/>
                        <a:t>1100 AH</a:t>
                      </a:r>
                      <a:endParaRPr lang="en-US" sz="1100" b="1" dirty="0"/>
                    </a:p>
                  </a:txBody>
                  <a:tcPr/>
                </a:tc>
              </a:tr>
              <a:tr h="430771">
                <a:tc>
                  <a:txBody>
                    <a:bodyPr/>
                    <a:lstStyle/>
                    <a:p>
                      <a:pPr algn="ctr"/>
                      <a:r>
                        <a:rPr lang="en-US" sz="1100" b="1" dirty="0" smtClean="0"/>
                        <a:t>IKW ( 115AH @ 48V DC)</a:t>
                      </a:r>
                      <a:endParaRPr lang="en-US" sz="1100" b="1" dirty="0"/>
                    </a:p>
                  </a:txBody>
                  <a:tcPr/>
                </a:tc>
                <a:tc>
                  <a:txBody>
                    <a:bodyPr/>
                    <a:lstStyle/>
                    <a:p>
                      <a:r>
                        <a:rPr lang="en-US" sz="1100" b="1" kern="1200" dirty="0" smtClean="0">
                          <a:solidFill>
                            <a:schemeClr val="dk1"/>
                          </a:solidFill>
                          <a:latin typeface="+mn-lt"/>
                          <a:ea typeface="+mn-ea"/>
                          <a:cs typeface="+mn-cs"/>
                        </a:rPr>
                        <a:t>685 AH/14 HRS OF DG</a:t>
                      </a:r>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685 AH/14 HRS DG</a:t>
                      </a:r>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685 AH/14 HRS DG</a:t>
                      </a:r>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685 AH/14 HRS DG</a:t>
                      </a:r>
                    </a:p>
                    <a:p>
                      <a:endParaRPr lang="en-US" sz="1100" b="1" kern="1200" dirty="0">
                        <a:solidFill>
                          <a:schemeClr val="dk1"/>
                        </a:solidFill>
                        <a:latin typeface="+mn-lt"/>
                        <a:ea typeface="+mn-ea"/>
                        <a:cs typeface="+mn-cs"/>
                      </a:endParaRPr>
                    </a:p>
                  </a:txBody>
                  <a:tcPr/>
                </a:tc>
              </a:tr>
              <a:tr h="600002">
                <a:tc>
                  <a:txBody>
                    <a:bodyPr/>
                    <a:lstStyle/>
                    <a:p>
                      <a:pPr algn="ctr"/>
                      <a:r>
                        <a:rPr lang="en-US" sz="1100" b="1" kern="1200" dirty="0" smtClean="0">
                          <a:solidFill>
                            <a:schemeClr val="dk1"/>
                          </a:solidFill>
                          <a:latin typeface="+mn-lt"/>
                          <a:ea typeface="+mn-ea"/>
                          <a:cs typeface="+mn-cs"/>
                        </a:rPr>
                        <a:t>2KW ( 230 AH@48 V DC)</a:t>
                      </a:r>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575 AH/11.5 HRS OF DG</a:t>
                      </a:r>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575 AH/11.5 HRS OF DG</a:t>
                      </a:r>
                    </a:p>
                    <a:p>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575 AH/11.5 HRS OF DG</a:t>
                      </a:r>
                    </a:p>
                    <a:p>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575 AH/11.5 HRS OF DG</a:t>
                      </a:r>
                    </a:p>
                    <a:p>
                      <a:endParaRPr lang="en-US" sz="1100" b="1" kern="1200" dirty="0">
                        <a:solidFill>
                          <a:schemeClr val="dk1"/>
                        </a:solidFill>
                        <a:latin typeface="+mn-lt"/>
                        <a:ea typeface="+mn-ea"/>
                        <a:cs typeface="+mn-cs"/>
                      </a:endParaRPr>
                    </a:p>
                  </a:txBody>
                  <a:tcPr/>
                </a:tc>
              </a:tr>
              <a:tr h="516040">
                <a:tc>
                  <a:txBody>
                    <a:bodyPr/>
                    <a:lstStyle/>
                    <a:p>
                      <a:pPr algn="ctr"/>
                      <a:r>
                        <a:rPr lang="en-US" sz="1100" b="1" kern="1200" dirty="0" smtClean="0">
                          <a:solidFill>
                            <a:schemeClr val="dk1"/>
                          </a:solidFill>
                          <a:latin typeface="+mn-lt"/>
                          <a:ea typeface="+mn-ea"/>
                          <a:cs typeface="+mn-cs"/>
                        </a:rPr>
                        <a:t>3KW (345AH @ 48V DC)</a:t>
                      </a:r>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455 AH/9 HRS OF DG</a:t>
                      </a:r>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455 AH/9 HRS OF DG</a:t>
                      </a:r>
                    </a:p>
                    <a:p>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455 AH/9 HRS OF DG</a:t>
                      </a:r>
                    </a:p>
                    <a:p>
                      <a:endParaRPr lang="en-US" sz="1100" b="1" kern="1200" dirty="0">
                        <a:solidFill>
                          <a:schemeClr val="dk1"/>
                        </a:solidFill>
                        <a:latin typeface="+mn-lt"/>
                        <a:ea typeface="+mn-ea"/>
                        <a:cs typeface="+mn-cs"/>
                      </a:endParaRPr>
                    </a:p>
                  </a:txBody>
                  <a:tcPr/>
                </a:tc>
              </a:tr>
              <a:tr h="516040">
                <a:tc>
                  <a:txBody>
                    <a:bodyPr/>
                    <a:lstStyle/>
                    <a:p>
                      <a:pPr algn="ctr"/>
                      <a:r>
                        <a:rPr lang="en-US" sz="1100" b="1" kern="1200" dirty="0" smtClean="0">
                          <a:solidFill>
                            <a:schemeClr val="dk1"/>
                          </a:solidFill>
                          <a:latin typeface="+mn-lt"/>
                          <a:ea typeface="+mn-ea"/>
                          <a:cs typeface="+mn-cs"/>
                        </a:rPr>
                        <a:t>4KW (460AH @ 48V DC)</a:t>
                      </a:r>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340 AH /7 HRS OF DG</a:t>
                      </a:r>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340 AH /7 HRS OF DG</a:t>
                      </a:r>
                    </a:p>
                    <a:p>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340 AH /7 HRS OF DG</a:t>
                      </a:r>
                    </a:p>
                    <a:p>
                      <a:endParaRPr lang="en-US" sz="1100" b="1" kern="1200" dirty="0">
                        <a:solidFill>
                          <a:schemeClr val="dk1"/>
                        </a:solidFill>
                        <a:latin typeface="+mn-lt"/>
                        <a:ea typeface="+mn-ea"/>
                        <a:cs typeface="+mn-cs"/>
                      </a:endParaRPr>
                    </a:p>
                  </a:txBody>
                  <a:tcPr/>
                </a:tc>
              </a:tr>
              <a:tr h="430771">
                <a:tc>
                  <a:txBody>
                    <a:bodyPr/>
                    <a:lstStyle/>
                    <a:p>
                      <a:pPr algn="ctr"/>
                      <a:r>
                        <a:rPr lang="en-US" sz="1100" b="1" kern="1200" dirty="0" smtClean="0">
                          <a:solidFill>
                            <a:schemeClr val="dk1"/>
                          </a:solidFill>
                          <a:latin typeface="+mn-lt"/>
                          <a:ea typeface="+mn-ea"/>
                          <a:cs typeface="+mn-cs"/>
                        </a:rPr>
                        <a:t>5KW (572AH @ 48V DC)</a:t>
                      </a:r>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228 AH/4.5 HRS OF DG</a:t>
                      </a:r>
                      <a:endParaRPr lang="en-US" sz="11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228 AH/4.5 HRS OF DG</a:t>
                      </a:r>
                    </a:p>
                    <a:p>
                      <a:endParaRPr lang="en-US" sz="1100" b="1" kern="1200" dirty="0">
                        <a:solidFill>
                          <a:schemeClr val="dk1"/>
                        </a:solidFill>
                        <a:latin typeface="+mn-lt"/>
                        <a:ea typeface="+mn-ea"/>
                        <a:cs typeface="+mn-cs"/>
                      </a:endParaRPr>
                    </a:p>
                  </a:txBody>
                  <a:tcPr/>
                </a:tc>
              </a:tr>
              <a:tr h="430771">
                <a:tc>
                  <a:txBody>
                    <a:bodyPr/>
                    <a:lstStyle/>
                    <a:p>
                      <a:pPr algn="ctr"/>
                      <a:r>
                        <a:rPr lang="en-US" sz="1100" b="1" kern="1200" dirty="0" smtClean="0">
                          <a:solidFill>
                            <a:schemeClr val="dk1"/>
                          </a:solidFill>
                          <a:latin typeface="+mn-lt"/>
                          <a:ea typeface="+mn-ea"/>
                          <a:cs typeface="+mn-cs"/>
                        </a:rPr>
                        <a:t>6KW (687AH @ 48V DC)</a:t>
                      </a:r>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0 AH/ 2 HRS OF DG</a:t>
                      </a:r>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110 AH/2 HRS OF DG</a:t>
                      </a:r>
                      <a:endParaRPr lang="en-US" sz="1100" b="1" kern="1200" dirty="0">
                        <a:solidFill>
                          <a:schemeClr val="dk1"/>
                        </a:solidFill>
                        <a:latin typeface="+mn-lt"/>
                        <a:ea typeface="+mn-ea"/>
                        <a:cs typeface="+mn-cs"/>
                      </a:endParaRPr>
                    </a:p>
                  </a:txBody>
                  <a:tcPr/>
                </a:tc>
              </a:tr>
              <a:tr h="600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7KW (800AH @ 48V DC)</a:t>
                      </a:r>
                    </a:p>
                    <a:p>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endParaRPr lang="en-US" sz="1100" b="1" kern="120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0 AH/0</a:t>
                      </a:r>
                      <a:r>
                        <a:rPr lang="en-US" sz="1100" b="1" kern="1200" baseline="0" dirty="0" smtClean="0">
                          <a:solidFill>
                            <a:schemeClr val="dk1"/>
                          </a:solidFill>
                          <a:latin typeface="+mn-lt"/>
                          <a:ea typeface="+mn-ea"/>
                          <a:cs typeface="+mn-cs"/>
                        </a:rPr>
                        <a:t> HRS OF DG</a:t>
                      </a:r>
                      <a:endParaRPr lang="en-US" sz="1100" b="1"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dirty="0" smtClean="0"/>
              <a:t>                     INFERENCE</a:t>
            </a:r>
            <a:endParaRPr lang="en-US" dirty="0"/>
          </a:p>
        </p:txBody>
      </p:sp>
      <p:sp>
        <p:nvSpPr>
          <p:cNvPr id="3" name="Content Placeholder 2"/>
          <p:cNvSpPr>
            <a:spLocks noGrp="1"/>
          </p:cNvSpPr>
          <p:nvPr>
            <p:ph idx="1"/>
          </p:nvPr>
        </p:nvSpPr>
        <p:spPr>
          <a:xfrm>
            <a:off x="533400" y="2057400"/>
            <a:ext cx="8229600" cy="1981200"/>
          </a:xfrm>
        </p:spPr>
        <p:txBody>
          <a:bodyPr>
            <a:normAutofit fontScale="77500" lnSpcReduction="20000"/>
          </a:bodyPr>
          <a:lstStyle/>
          <a:p>
            <a:r>
              <a:rPr lang="en-US" dirty="0" smtClean="0"/>
              <a:t>Cumulative load AH per day , including BTS and Air conditioner is 800 AH.</a:t>
            </a:r>
          </a:p>
          <a:p>
            <a:r>
              <a:rPr lang="en-US" dirty="0" smtClean="0"/>
              <a:t>For DG to power 100 % load without solar system 15 KVA DG should run for minimum 16 Hrs a day.</a:t>
            </a:r>
          </a:p>
          <a:p>
            <a:r>
              <a:rPr lang="en-US" dirty="0" smtClean="0"/>
              <a:t>A 7 </a:t>
            </a:r>
            <a:r>
              <a:rPr lang="en-US" dirty="0" err="1" smtClean="0"/>
              <a:t>Kw</a:t>
            </a:r>
            <a:r>
              <a:rPr lang="en-US" dirty="0" smtClean="0"/>
              <a:t> solar system with 1100 AH battery bank is required to run the total load for 24 Hrs , DG set required to support non sunshine days.</a:t>
            </a:r>
          </a:p>
          <a:p>
            <a:pPr>
              <a:buNone/>
            </a:pPr>
            <a:r>
              <a:rPr lang="en-US" dirty="0" smtClean="0"/>
              <a:t> </a:t>
            </a:r>
            <a:endParaRPr lang="en-US" dirty="0"/>
          </a:p>
        </p:txBody>
      </p:sp>
      <p:sp>
        <p:nvSpPr>
          <p:cNvPr id="4" name="TextBox 3"/>
          <p:cNvSpPr txBox="1"/>
          <p:nvPr/>
        </p:nvSpPr>
        <p:spPr>
          <a:xfrm>
            <a:off x="838200" y="3962400"/>
            <a:ext cx="3324308" cy="646331"/>
          </a:xfrm>
          <a:prstGeom prst="rect">
            <a:avLst/>
          </a:prstGeom>
          <a:noFill/>
        </p:spPr>
        <p:txBody>
          <a:bodyPr wrap="square" rtlCol="0">
            <a:spAutoFit/>
          </a:bodyPr>
          <a:lstStyle/>
          <a:p>
            <a:r>
              <a:rPr lang="en-US" b="1" u="sng" dirty="0" smtClean="0"/>
              <a:t>Optimal solar-DG hybrid system </a:t>
            </a:r>
            <a:endParaRPr lang="en-US" b="1" u="sng" dirty="0"/>
          </a:p>
        </p:txBody>
      </p:sp>
      <p:sp>
        <p:nvSpPr>
          <p:cNvPr id="5" name="TextBox 4"/>
          <p:cNvSpPr txBox="1"/>
          <p:nvPr/>
        </p:nvSpPr>
        <p:spPr>
          <a:xfrm>
            <a:off x="838200" y="4572000"/>
            <a:ext cx="7793608" cy="1477328"/>
          </a:xfrm>
          <a:prstGeom prst="rect">
            <a:avLst/>
          </a:prstGeom>
          <a:noFill/>
        </p:spPr>
        <p:txBody>
          <a:bodyPr wrap="square" rtlCol="0">
            <a:spAutoFit/>
          </a:bodyPr>
          <a:lstStyle/>
          <a:p>
            <a:pPr>
              <a:buFont typeface="Arial" pitchFamily="34" charset="0"/>
              <a:buChar char="•"/>
            </a:pPr>
            <a:r>
              <a:rPr lang="en-US" dirty="0" smtClean="0"/>
              <a:t> A 4 </a:t>
            </a:r>
            <a:r>
              <a:rPr lang="en-US" dirty="0" err="1" smtClean="0"/>
              <a:t>Kw</a:t>
            </a:r>
            <a:r>
              <a:rPr lang="en-US" dirty="0" smtClean="0"/>
              <a:t> system with 900 AH battery bank needs only 4 hrs of DG run to take </a:t>
            </a:r>
            <a:r>
              <a:rPr lang="en-US" dirty="0" smtClean="0"/>
              <a:t>care </a:t>
            </a:r>
            <a:r>
              <a:rPr lang="en-US" dirty="0" smtClean="0"/>
              <a:t>of total load .</a:t>
            </a:r>
          </a:p>
          <a:p>
            <a:pPr>
              <a:buFont typeface="Arial" pitchFamily="34" charset="0"/>
              <a:buChar char="•"/>
            </a:pPr>
            <a:r>
              <a:rPr lang="en-US" dirty="0" smtClean="0"/>
              <a:t> 4Kw solar system will account to saving of 12 Hrs of DG run , saving 30 liters </a:t>
            </a:r>
            <a:r>
              <a:rPr lang="en-US" dirty="0" smtClean="0"/>
              <a:t>of </a:t>
            </a:r>
            <a:r>
              <a:rPr lang="en-US" dirty="0" smtClean="0"/>
              <a:t>diesel per day amounting to Rs 1500 per day , 5.47 </a:t>
            </a:r>
            <a:r>
              <a:rPr lang="en-US" dirty="0" err="1" smtClean="0"/>
              <a:t>lakh</a:t>
            </a:r>
            <a:r>
              <a:rPr lang="en-US" dirty="0" smtClean="0"/>
              <a:t> per year. </a:t>
            </a:r>
          </a:p>
          <a:p>
            <a:pPr>
              <a:buFont typeface="Arial" pitchFamily="34" charset="0"/>
              <a:buChar char="•"/>
            </a:pPr>
            <a:r>
              <a:rPr lang="en-US" dirty="0" smtClean="0"/>
              <a:t> Hence the payback on a 4 </a:t>
            </a:r>
            <a:r>
              <a:rPr lang="en-US" dirty="0" err="1" smtClean="0"/>
              <a:t>Kw</a:t>
            </a:r>
            <a:r>
              <a:rPr lang="en-US" dirty="0" smtClean="0"/>
              <a:t> solar power system is approx. 1.25 years.</a:t>
            </a:r>
            <a:endParaRPr lang="en-US" dirty="0"/>
          </a:p>
        </p:txBody>
      </p:sp>
      <p:pic>
        <p:nvPicPr>
          <p:cNvPr id="3074" name="Picture 2"/>
          <p:cNvPicPr>
            <a:picLocks noChangeAspect="1" noChangeArrowheads="1"/>
          </p:cNvPicPr>
          <p:nvPr/>
        </p:nvPicPr>
        <p:blipFill>
          <a:blip r:embed="rId2"/>
          <a:srcRect/>
          <a:stretch>
            <a:fillRect/>
          </a:stretch>
        </p:blipFill>
        <p:spPr bwMode="auto">
          <a:xfrm>
            <a:off x="7467600" y="762000"/>
            <a:ext cx="1342758" cy="97214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237488"/>
          </a:xfrm>
        </p:spPr>
        <p:txBody>
          <a:bodyPr>
            <a:normAutofit fontScale="90000"/>
          </a:bodyPr>
          <a:lstStyle/>
          <a:p>
            <a:pPr algn="ctr"/>
            <a:r>
              <a:rPr lang="en-US" dirty="0" smtClean="0"/>
              <a:t>OUR </a:t>
            </a:r>
            <a:r>
              <a:rPr lang="en-US" dirty="0" smtClean="0"/>
              <a:t>INSTALLATIONS IN BIHARRAR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381000" y="2286000"/>
            <a:ext cx="3048000" cy="2057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172200" y="2286000"/>
            <a:ext cx="2600325" cy="3962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581400" y="2286000"/>
            <a:ext cx="2362200" cy="3962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381000" y="4343400"/>
            <a:ext cx="3048000" cy="190500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7467600" y="838200"/>
            <a:ext cx="1393066" cy="1024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Diamond Green Energy Corporation works as a Solar System Integrator in association with a Channel Partner of MNRE , i.e., Kotak Urja Pvt Ltd, Bangalore.</a:t>
            </a:r>
          </a:p>
          <a:p>
            <a:r>
              <a:rPr lang="en-US" dirty="0" smtClean="0"/>
              <a:t>It is a sole proprietorship concern. The owner is a Techno commercial personality with experience of more than 27 years, out of which 11 years have been in Solar line.</a:t>
            </a:r>
          </a:p>
          <a:p>
            <a:r>
              <a:rPr lang="en-US" dirty="0" smtClean="0"/>
              <a:t>He has vast experience of Solar installations in Africa namely in Nigeria, Kenya, and South Africa.</a:t>
            </a:r>
          </a:p>
          <a:p>
            <a:r>
              <a:rPr lang="en-US" dirty="0" smtClean="0"/>
              <a:t>Presently He is working in Bihar and Jharkhand for electrification of villages where Grid lines have not been provided by Government so far. More than 400 villages have been electrified in the last three years.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algn="ctr">
              <a:buNone/>
            </a:pPr>
            <a:endParaRPr lang="en-US" dirty="0" smtClean="0"/>
          </a:p>
          <a:p>
            <a:pPr algn="ctr">
              <a:buNone/>
            </a:pPr>
            <a:endParaRPr lang="en-US" dirty="0" smtClean="0"/>
          </a:p>
          <a:p>
            <a:pPr algn="ctr"/>
            <a:endParaRPr lang="en-US" dirty="0" smtClean="0"/>
          </a:p>
          <a:p>
            <a:pPr algn="ctr">
              <a:buNone/>
            </a:pPr>
            <a:r>
              <a:rPr lang="en-US" sz="2800" b="1" dirty="0" smtClean="0">
                <a:solidFill>
                  <a:schemeClr val="accent3">
                    <a:lumMod val="75000"/>
                  </a:schemeClr>
                </a:solidFill>
              </a:rPr>
              <a:t>  </a:t>
            </a:r>
          </a:p>
          <a:p>
            <a:pPr algn="ctr">
              <a:buNone/>
            </a:pPr>
            <a:r>
              <a:rPr lang="en-US" sz="2800" b="1" dirty="0" smtClean="0">
                <a:solidFill>
                  <a:schemeClr val="accent1">
                    <a:lumMod val="75000"/>
                  </a:schemeClr>
                </a:solidFill>
              </a:rPr>
              <a:t>DIAMOND GREEN ENERGY CORPORATION</a:t>
            </a:r>
          </a:p>
          <a:p>
            <a:pPr algn="ctr">
              <a:buNone/>
            </a:pPr>
            <a:r>
              <a:rPr lang="en-US" sz="2400" b="1" dirty="0" smtClean="0">
                <a:solidFill>
                  <a:schemeClr val="accent1">
                    <a:lumMod val="75000"/>
                  </a:schemeClr>
                </a:solidFill>
              </a:rPr>
              <a:t>  #404, GH16, SECTOR 20, PANCHKULA, HARYANA</a:t>
            </a:r>
          </a:p>
          <a:p>
            <a:pPr algn="ctr">
              <a:buNone/>
            </a:pPr>
            <a:r>
              <a:rPr lang="en-US" sz="1600" b="1" dirty="0" smtClean="0">
                <a:solidFill>
                  <a:schemeClr val="accent1">
                    <a:lumMod val="75000"/>
                  </a:schemeClr>
                </a:solidFill>
              </a:rPr>
              <a:t>        REGD OFFICE; OLD THANA ROAD, HASPURA , AURANGABAD, BIHAR.</a:t>
            </a:r>
          </a:p>
          <a:p>
            <a:pPr algn="ctr">
              <a:buNone/>
            </a:pPr>
            <a:r>
              <a:rPr lang="en-US" sz="1400" b="1" dirty="0" smtClean="0">
                <a:solidFill>
                  <a:schemeClr val="accent1">
                    <a:lumMod val="75000"/>
                  </a:schemeClr>
                </a:solidFill>
              </a:rPr>
              <a:t>         BRANCH OFFICE ; #504, EMARAT FIRDAUS,EXHIBITION ROAD , PATNA , BIHAR      </a:t>
            </a:r>
          </a:p>
          <a:p>
            <a:pPr algn="ctr">
              <a:buNone/>
            </a:pPr>
            <a:r>
              <a:rPr lang="en-US" sz="1400" b="1" dirty="0" smtClean="0">
                <a:solidFill>
                  <a:schemeClr val="accent1">
                    <a:lumMod val="75000"/>
                  </a:schemeClr>
                </a:solidFill>
              </a:rPr>
              <a:t>       </a:t>
            </a:r>
            <a:r>
              <a:rPr lang="en-US" sz="2800" b="1" dirty="0" smtClean="0">
                <a:solidFill>
                  <a:schemeClr val="accent1">
                    <a:lumMod val="75000"/>
                  </a:schemeClr>
                </a:solidFill>
              </a:rPr>
              <a:t>CONTACT; 91-9815067680, 91-8757498772,</a:t>
            </a:r>
          </a:p>
          <a:p>
            <a:pPr algn="ctr">
              <a:buNone/>
            </a:pPr>
            <a:r>
              <a:rPr lang="en-US" sz="2800" b="1" dirty="0" smtClean="0">
                <a:solidFill>
                  <a:schemeClr val="accent1">
                    <a:lumMod val="75000"/>
                  </a:schemeClr>
                </a:solidFill>
              </a:rPr>
              <a:t>             www,diamondgreenenergy.in</a:t>
            </a:r>
            <a:endParaRPr lang="en-US" sz="2800" b="1" dirty="0">
              <a:solidFill>
                <a:schemeClr val="accent1">
                  <a:lumMod val="75000"/>
                </a:schemeClr>
              </a:solidFill>
            </a:endParaRPr>
          </a:p>
        </p:txBody>
      </p:sp>
      <p:pic>
        <p:nvPicPr>
          <p:cNvPr id="4" name="Picture 6"/>
          <p:cNvPicPr>
            <a:picLocks noChangeAspect="1" noChangeArrowheads="1"/>
          </p:cNvPicPr>
          <p:nvPr/>
        </p:nvPicPr>
        <p:blipFill>
          <a:blip r:embed="rId2"/>
          <a:srcRect/>
          <a:stretch>
            <a:fillRect/>
          </a:stretch>
        </p:blipFill>
        <p:spPr bwMode="auto">
          <a:xfrm>
            <a:off x="3429000" y="2286000"/>
            <a:ext cx="2057400" cy="17388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OVERVIEW</a:t>
            </a:r>
            <a:endParaRPr lang="en-US" b="1" dirty="0">
              <a:solidFill>
                <a:schemeClr val="accent2">
                  <a:lumMod val="75000"/>
                </a:schemeClr>
              </a:solidFill>
            </a:endParaRPr>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r>
              <a:rPr lang="en-US" dirty="0" smtClean="0">
                <a:solidFill>
                  <a:schemeClr val="accent2">
                    <a:lumMod val="50000"/>
                  </a:schemeClr>
                </a:solidFill>
              </a:rPr>
              <a:t>Telecommunications and security applications are typically located far from the reach of grid lines.</a:t>
            </a:r>
          </a:p>
          <a:p>
            <a:r>
              <a:rPr lang="en-US" dirty="0" smtClean="0">
                <a:solidFill>
                  <a:schemeClr val="accent2">
                    <a:lumMod val="50000"/>
                  </a:schemeClr>
                </a:solidFill>
              </a:rPr>
              <a:t>If grid lines are available they are not so dependable , and telecom companies have to face problems of erratic power supply.</a:t>
            </a:r>
          </a:p>
          <a:p>
            <a:r>
              <a:rPr lang="en-US" dirty="0" smtClean="0">
                <a:solidFill>
                  <a:schemeClr val="accent2">
                    <a:lumMod val="50000"/>
                  </a:schemeClr>
                </a:solidFill>
              </a:rPr>
              <a:t>The present alternative with the companies is use of Generator sets at each tower. These are backed up with inverter and battery bank.</a:t>
            </a:r>
          </a:p>
          <a:p>
            <a:r>
              <a:rPr lang="en-US" dirty="0" smtClean="0">
                <a:solidFill>
                  <a:schemeClr val="accent2">
                    <a:lumMod val="50000"/>
                  </a:schemeClr>
                </a:solidFill>
              </a:rPr>
              <a:t>With the increase in cost of diesel and pilferage of diesel, companies are forced to find a solution to overcome this problem.</a:t>
            </a:r>
          </a:p>
          <a:p>
            <a:r>
              <a:rPr lang="en-US" dirty="0" smtClean="0">
                <a:solidFill>
                  <a:schemeClr val="accent2">
                    <a:lumMod val="50000"/>
                  </a:schemeClr>
                </a:solidFill>
              </a:rPr>
              <a:t>The solution lies in installation of SOLAR POWERED PLANTS</a:t>
            </a:r>
            <a:r>
              <a:rPr lang="en-US" dirty="0" smtClean="0"/>
              <a:t>.  </a:t>
            </a:r>
          </a:p>
          <a:p>
            <a:endParaRPr lang="en-US" dirty="0"/>
          </a:p>
        </p:txBody>
      </p:sp>
      <p:pic>
        <p:nvPicPr>
          <p:cNvPr id="8194" name="Picture 2"/>
          <p:cNvPicPr>
            <a:picLocks noChangeAspect="1" noChangeArrowheads="1"/>
          </p:cNvPicPr>
          <p:nvPr/>
        </p:nvPicPr>
        <p:blipFill>
          <a:blip r:embed="rId2"/>
          <a:srcRect/>
          <a:stretch>
            <a:fillRect/>
          </a:stretch>
        </p:blipFill>
        <p:spPr bwMode="auto">
          <a:xfrm>
            <a:off x="7305675" y="685800"/>
            <a:ext cx="1734757" cy="127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457200" y="2133600"/>
            <a:ext cx="8229600" cy="4343400"/>
          </a:xfrm>
        </p:spPr>
        <p:txBody>
          <a:bodyPr>
            <a:normAutofit/>
          </a:bodyPr>
          <a:lstStyle/>
          <a:p>
            <a:r>
              <a:rPr lang="en-US" dirty="0" smtClean="0"/>
              <a:t>Availability of clean power , which ensures effective operation and performance of BTS stations.</a:t>
            </a:r>
          </a:p>
          <a:p>
            <a:r>
              <a:rPr lang="en-US" dirty="0" smtClean="0"/>
              <a:t>Reduction of operational cost. And Carbon emissions.</a:t>
            </a:r>
          </a:p>
          <a:p>
            <a:r>
              <a:rPr lang="en-US" dirty="0" smtClean="0"/>
              <a:t>Negligible maintenance.</a:t>
            </a:r>
          </a:p>
          <a:p>
            <a:r>
              <a:rPr lang="en-US" dirty="0" smtClean="0"/>
              <a:t>Noise free.</a:t>
            </a:r>
          </a:p>
          <a:p>
            <a:r>
              <a:rPr lang="en-US" dirty="0" smtClean="0"/>
              <a:t>Independent of other modes of electrical infrastructure.</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7010400" y="685800"/>
            <a:ext cx="1838325"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a:t>
            </a:r>
            <a:endParaRPr lang="en-US" dirty="0"/>
          </a:p>
        </p:txBody>
      </p:sp>
      <p:sp>
        <p:nvSpPr>
          <p:cNvPr id="3" name="Content Placeholder 2"/>
          <p:cNvSpPr>
            <a:spLocks noGrp="1"/>
          </p:cNvSpPr>
          <p:nvPr>
            <p:ph idx="1"/>
          </p:nvPr>
        </p:nvSpPr>
        <p:spPr/>
        <p:txBody>
          <a:bodyPr>
            <a:normAutofit/>
          </a:bodyPr>
          <a:lstStyle/>
          <a:p>
            <a:r>
              <a:rPr lang="en-US" dirty="0" smtClean="0"/>
              <a:t>The Solar systems are designed to provide either </a:t>
            </a:r>
            <a:r>
              <a:rPr lang="en-US" dirty="0" smtClean="0"/>
              <a:t>DC </a:t>
            </a:r>
            <a:r>
              <a:rPr lang="en-US" dirty="0" smtClean="0"/>
              <a:t>or AC output power depending on type of load. Most telecom systems operate on 12/24/48v DC. Typical system sizes are 2,3,4 &amp; 7 </a:t>
            </a:r>
            <a:r>
              <a:rPr lang="en-US" dirty="0" err="1" smtClean="0"/>
              <a:t>kw</a:t>
            </a:r>
            <a:r>
              <a:rPr lang="en-US" dirty="0" smtClean="0"/>
              <a:t>.</a:t>
            </a:r>
          </a:p>
          <a:p>
            <a:r>
              <a:rPr lang="en-US" dirty="0" smtClean="0"/>
              <a:t>The system provides sufficient energy for the specific applications and store the energy in maintenance free batteries. Depending on specific requirements, the system can be configured to store and provide Solar energy up to 7 cloudy – non sunshine days.</a:t>
            </a:r>
            <a:endParaRPr lang="en-US" dirty="0"/>
          </a:p>
        </p:txBody>
      </p:sp>
      <p:pic>
        <p:nvPicPr>
          <p:cNvPr id="6146" name="Picture 2"/>
          <p:cNvPicPr>
            <a:picLocks noChangeAspect="1" noChangeArrowheads="1"/>
          </p:cNvPicPr>
          <p:nvPr/>
        </p:nvPicPr>
        <p:blipFill>
          <a:blip r:embed="rId2"/>
          <a:srcRect/>
          <a:stretch>
            <a:fillRect/>
          </a:stretch>
        </p:blipFill>
        <p:spPr bwMode="auto">
          <a:xfrm>
            <a:off x="7391400" y="685800"/>
            <a:ext cx="1527622" cy="112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609600"/>
            <a:ext cx="84582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Supply</a:t>
            </a:r>
            <a:endParaRPr lang="en-US" dirty="0"/>
          </a:p>
        </p:txBody>
      </p:sp>
      <p:sp>
        <p:nvSpPr>
          <p:cNvPr id="3" name="Content Placeholder 2"/>
          <p:cNvSpPr>
            <a:spLocks noGrp="1"/>
          </p:cNvSpPr>
          <p:nvPr>
            <p:ph idx="1"/>
          </p:nvPr>
        </p:nvSpPr>
        <p:spPr/>
        <p:txBody>
          <a:bodyPr>
            <a:normAutofit lnSpcReduction="10000"/>
          </a:bodyPr>
          <a:lstStyle/>
          <a:p>
            <a:r>
              <a:rPr lang="en-US" dirty="0" smtClean="0"/>
              <a:t>Solar panel to required sizing.</a:t>
            </a:r>
          </a:p>
          <a:p>
            <a:r>
              <a:rPr lang="en-US" dirty="0" smtClean="0"/>
              <a:t>Module mounting structure</a:t>
            </a:r>
          </a:p>
          <a:p>
            <a:r>
              <a:rPr lang="en-US" dirty="0" smtClean="0"/>
              <a:t>Solar charge controller</a:t>
            </a:r>
          </a:p>
          <a:p>
            <a:r>
              <a:rPr lang="en-US" dirty="0" smtClean="0"/>
              <a:t>Related Cable assembly </a:t>
            </a:r>
            <a:r>
              <a:rPr lang="en-US" dirty="0" smtClean="0"/>
              <a:t>up to </a:t>
            </a:r>
            <a:r>
              <a:rPr lang="en-US" dirty="0" smtClean="0"/>
              <a:t>connection to battery bank</a:t>
            </a:r>
          </a:p>
          <a:p>
            <a:r>
              <a:rPr lang="en-US" dirty="0" smtClean="0"/>
              <a:t>Junction box with safety switch.</a:t>
            </a:r>
          </a:p>
          <a:p>
            <a:r>
              <a:rPr lang="en-US" dirty="0" smtClean="0"/>
              <a:t>Installation and Commissioning</a:t>
            </a:r>
          </a:p>
          <a:p>
            <a:r>
              <a:rPr lang="en-US" dirty="0" smtClean="0"/>
              <a:t>Inverter for Dc to Ac Conversion For Ac Load and related cabling. OPTIONAL AT EXTRA COST</a:t>
            </a:r>
            <a:r>
              <a:rPr lang="en-US" dirty="0" smtClean="0"/>
              <a:t>.</a:t>
            </a:r>
          </a:p>
          <a:p>
            <a:r>
              <a:rPr lang="en-US" dirty="0" smtClean="0"/>
              <a:t>Web based Remote sensing software at Extra cost.</a:t>
            </a:r>
            <a:endParaRPr lang="en-US" dirty="0"/>
          </a:p>
        </p:txBody>
      </p:sp>
      <p:pic>
        <p:nvPicPr>
          <p:cNvPr id="5122" name="Picture 2"/>
          <p:cNvPicPr>
            <a:picLocks noChangeAspect="1" noChangeArrowheads="1"/>
          </p:cNvPicPr>
          <p:nvPr/>
        </p:nvPicPr>
        <p:blipFill>
          <a:blip r:embed="rId2"/>
          <a:srcRect/>
          <a:stretch>
            <a:fillRect/>
          </a:stretch>
        </p:blipFill>
        <p:spPr bwMode="auto">
          <a:xfrm>
            <a:off x="7086600" y="838200"/>
            <a:ext cx="1838325"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rmAutofit/>
          </a:bodyPr>
          <a:lstStyle/>
          <a:p>
            <a:r>
              <a:rPr lang="en-US" dirty="0" smtClean="0"/>
              <a:t>Typical power consumption information of cell tower</a:t>
            </a:r>
            <a:endParaRPr lang="en-US" dirty="0"/>
          </a:p>
        </p:txBody>
      </p:sp>
      <p:graphicFrame>
        <p:nvGraphicFramePr>
          <p:cNvPr id="4" name="Content Placeholder 3"/>
          <p:cNvGraphicFramePr>
            <a:graphicFrameLocks noGrp="1"/>
          </p:cNvGraphicFramePr>
          <p:nvPr>
            <p:ph idx="1"/>
          </p:nvPr>
        </p:nvGraphicFramePr>
        <p:xfrm>
          <a:off x="457200" y="2895599"/>
          <a:ext cx="8229600" cy="34290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07925">
                <a:tc>
                  <a:txBody>
                    <a:bodyPr/>
                    <a:lstStyle/>
                    <a:p>
                      <a:endParaRPr lang="en-US" dirty="0"/>
                    </a:p>
                  </a:txBody>
                  <a:tcPr/>
                </a:tc>
                <a:tc>
                  <a:txBody>
                    <a:bodyPr/>
                    <a:lstStyle/>
                    <a:p>
                      <a:pPr algn="ctr" fontAlgn="b"/>
                      <a:r>
                        <a:rPr lang="en-US" sz="1800" b="0" i="0" u="none" strike="noStrike" dirty="0">
                          <a:solidFill>
                            <a:srgbClr val="000000"/>
                          </a:solidFill>
                          <a:latin typeface="Calibri"/>
                        </a:rPr>
                        <a:t>SITE TYPE</a:t>
                      </a:r>
                    </a:p>
                  </a:txBody>
                  <a:tcPr marL="9524" marR="9524" marT="9525" marB="0" anchor="b"/>
                </a:tc>
                <a:tc>
                  <a:txBody>
                    <a:bodyPr/>
                    <a:lstStyle/>
                    <a:p>
                      <a:pPr algn="ctr" fontAlgn="b"/>
                      <a:r>
                        <a:rPr lang="en-US" sz="1800" b="0" i="0" u="none" strike="noStrike">
                          <a:solidFill>
                            <a:srgbClr val="000000"/>
                          </a:solidFill>
                          <a:latin typeface="Calibri"/>
                        </a:rPr>
                        <a:t>BTS</a:t>
                      </a:r>
                    </a:p>
                  </a:txBody>
                  <a:tcPr marL="9524" marR="9524" marT="9525" marB="0" anchor="b"/>
                </a:tc>
                <a:tc>
                  <a:txBody>
                    <a:bodyPr/>
                    <a:lstStyle/>
                    <a:p>
                      <a:pPr algn="ctr" fontAlgn="b"/>
                      <a:r>
                        <a:rPr lang="en-US" sz="1800" b="0" i="0" u="none" strike="noStrike">
                          <a:solidFill>
                            <a:srgbClr val="000000"/>
                          </a:solidFill>
                          <a:latin typeface="Calibri"/>
                        </a:rPr>
                        <a:t>LIGHTING LOAD</a:t>
                      </a:r>
                    </a:p>
                  </a:txBody>
                  <a:tcPr marL="9524" marR="9524" marT="9525" marB="0" anchor="b"/>
                </a:tc>
                <a:tc>
                  <a:txBody>
                    <a:bodyPr/>
                    <a:lstStyle/>
                    <a:p>
                      <a:pPr algn="ctr" fontAlgn="b"/>
                      <a:r>
                        <a:rPr lang="en-US" sz="1800" b="0" i="0" u="none" strike="noStrike" dirty="0" smtClean="0">
                          <a:solidFill>
                            <a:srgbClr val="000000"/>
                          </a:solidFill>
                          <a:latin typeface="Calibri"/>
                        </a:rPr>
                        <a:t>AIRCONDITIONER  LOAD</a:t>
                      </a:r>
                      <a:endParaRPr lang="en-US" sz="1800" b="0" i="0" u="none" strike="noStrike" dirty="0">
                        <a:solidFill>
                          <a:srgbClr val="000000"/>
                        </a:solidFill>
                        <a:latin typeface="Calibri"/>
                      </a:endParaRPr>
                    </a:p>
                  </a:txBody>
                  <a:tcPr marL="9524" marR="9524" marT="9525" marB="0" anchor="b"/>
                </a:tc>
                <a:tc>
                  <a:txBody>
                    <a:bodyPr/>
                    <a:lstStyle/>
                    <a:p>
                      <a:pPr algn="ctr" fontAlgn="b"/>
                      <a:r>
                        <a:rPr lang="en-US" sz="1800" b="0" i="0" u="none" strike="noStrike" dirty="0">
                          <a:solidFill>
                            <a:srgbClr val="000000"/>
                          </a:solidFill>
                          <a:latin typeface="Calibri"/>
                        </a:rPr>
                        <a:t>TOTAL LOAD </a:t>
                      </a:r>
                    </a:p>
                  </a:txBody>
                  <a:tcPr marL="9524" marR="9524" marT="9525" marB="0" anchor="b"/>
                </a:tc>
              </a:tr>
              <a:tr h="403900">
                <a:tc>
                  <a:txBody>
                    <a:bodyPr/>
                    <a:lstStyle/>
                    <a:p>
                      <a:endParaRPr lang="en-US"/>
                    </a:p>
                  </a:txBody>
                  <a:tcPr/>
                </a:tc>
                <a:tc>
                  <a:txBody>
                    <a:bodyPr/>
                    <a:lstStyle/>
                    <a:p>
                      <a:endParaRPr lang="en-US"/>
                    </a:p>
                  </a:txBody>
                  <a:tcPr/>
                </a:tc>
                <a:tc>
                  <a:txBody>
                    <a:bodyPr/>
                    <a:lstStyle/>
                    <a:p>
                      <a:pPr algn="ctr" fontAlgn="b"/>
                      <a:r>
                        <a:rPr lang="en-US" sz="1800" b="0" i="0" u="none" strike="noStrike">
                          <a:solidFill>
                            <a:srgbClr val="000000"/>
                          </a:solidFill>
                          <a:latin typeface="Calibri"/>
                        </a:rPr>
                        <a:t>KW</a:t>
                      </a:r>
                    </a:p>
                  </a:txBody>
                  <a:tcPr marL="9524" marR="9524" marT="9525" marB="0" anchor="b"/>
                </a:tc>
                <a:tc>
                  <a:txBody>
                    <a:bodyPr/>
                    <a:lstStyle/>
                    <a:p>
                      <a:pPr algn="ctr" fontAlgn="b"/>
                      <a:r>
                        <a:rPr lang="en-US" sz="1800" b="0" i="0" u="none" strike="noStrike">
                          <a:solidFill>
                            <a:srgbClr val="000000"/>
                          </a:solidFill>
                          <a:latin typeface="Calibri"/>
                        </a:rPr>
                        <a:t>WATT</a:t>
                      </a:r>
                    </a:p>
                  </a:txBody>
                  <a:tcPr marL="9524" marR="9524" marT="9525" marB="0" anchor="b"/>
                </a:tc>
                <a:tc>
                  <a:txBody>
                    <a:bodyPr/>
                    <a:lstStyle/>
                    <a:p>
                      <a:pPr algn="ctr" fontAlgn="b"/>
                      <a:r>
                        <a:rPr lang="en-US" sz="1800" b="0" i="0" u="none" strike="noStrike">
                          <a:solidFill>
                            <a:srgbClr val="000000"/>
                          </a:solidFill>
                          <a:latin typeface="Calibri"/>
                        </a:rPr>
                        <a:t>KW</a:t>
                      </a:r>
                    </a:p>
                  </a:txBody>
                  <a:tcPr marL="9524" marR="9524" marT="9525" marB="0" anchor="b"/>
                </a:tc>
                <a:tc>
                  <a:txBody>
                    <a:bodyPr/>
                    <a:lstStyle/>
                    <a:p>
                      <a:pPr algn="ctr" fontAlgn="b"/>
                      <a:r>
                        <a:rPr lang="en-US" sz="1800" b="0" i="0" u="none" strike="noStrike" dirty="0">
                          <a:solidFill>
                            <a:srgbClr val="000000"/>
                          </a:solidFill>
                          <a:latin typeface="Calibri"/>
                        </a:rPr>
                        <a:t>KW</a:t>
                      </a:r>
                    </a:p>
                  </a:txBody>
                  <a:tcPr marL="9524" marR="9524" marT="9525" marB="0" anchor="b"/>
                </a:tc>
              </a:tr>
              <a:tr h="403900">
                <a:tc>
                  <a:txBody>
                    <a:bodyPr/>
                    <a:lstStyle/>
                    <a:p>
                      <a:pPr algn="ctr" fontAlgn="b"/>
                      <a:r>
                        <a:rPr lang="en-US" sz="1800" b="0" i="0" u="none" strike="noStrike">
                          <a:solidFill>
                            <a:srgbClr val="000000"/>
                          </a:solidFill>
                          <a:latin typeface="Calibri"/>
                        </a:rPr>
                        <a:t>1</a:t>
                      </a:r>
                    </a:p>
                  </a:txBody>
                  <a:tcPr marL="9524" marR="9524" marT="9525" marB="0" anchor="b"/>
                </a:tc>
                <a:tc>
                  <a:txBody>
                    <a:bodyPr/>
                    <a:lstStyle/>
                    <a:p>
                      <a:pPr algn="ctr" fontAlgn="b"/>
                      <a:r>
                        <a:rPr lang="en-US" sz="1800" b="0" i="0" u="none" strike="noStrike">
                          <a:solidFill>
                            <a:srgbClr val="000000"/>
                          </a:solidFill>
                          <a:latin typeface="Calibri"/>
                        </a:rPr>
                        <a:t>OUTDOOR</a:t>
                      </a:r>
                    </a:p>
                  </a:txBody>
                  <a:tcPr marL="9524" marR="9524" marT="9525" marB="0" anchor="b"/>
                </a:tc>
                <a:tc>
                  <a:txBody>
                    <a:bodyPr/>
                    <a:lstStyle/>
                    <a:p>
                      <a:pPr algn="ctr" fontAlgn="b"/>
                      <a:r>
                        <a:rPr lang="en-US" sz="1800" b="0" i="0" u="none" strike="noStrike">
                          <a:solidFill>
                            <a:srgbClr val="000000"/>
                          </a:solidFill>
                          <a:latin typeface="Calibri"/>
                        </a:rPr>
                        <a:t>1.2, 48 V DC</a:t>
                      </a:r>
                    </a:p>
                  </a:txBody>
                  <a:tcPr marL="9524" marR="9524" marT="9525" marB="0" anchor="b"/>
                </a:tc>
                <a:tc>
                  <a:txBody>
                    <a:bodyPr/>
                    <a:lstStyle/>
                    <a:p>
                      <a:pPr algn="ctr" fontAlgn="b"/>
                      <a:r>
                        <a:rPr lang="en-US" sz="1800" b="0" i="0" u="none" strike="noStrike">
                          <a:solidFill>
                            <a:srgbClr val="000000"/>
                          </a:solidFill>
                          <a:latin typeface="Calibri"/>
                        </a:rPr>
                        <a:t>300, 220 V AC</a:t>
                      </a:r>
                    </a:p>
                  </a:txBody>
                  <a:tcPr marL="9524" marR="9524" marT="9525" marB="0" anchor="b"/>
                </a:tc>
                <a:tc>
                  <a:txBody>
                    <a:bodyPr/>
                    <a:lstStyle/>
                    <a:p>
                      <a:pPr algn="ctr" fontAlgn="b"/>
                      <a:r>
                        <a:rPr lang="en-US" sz="1800" b="0" i="0" u="none" strike="noStrike">
                          <a:solidFill>
                            <a:srgbClr val="000000"/>
                          </a:solidFill>
                          <a:latin typeface="Calibri"/>
                        </a:rPr>
                        <a:t>0</a:t>
                      </a:r>
                    </a:p>
                  </a:txBody>
                  <a:tcPr marL="9524" marR="9524" marT="9525" marB="0" anchor="b"/>
                </a:tc>
                <a:tc>
                  <a:txBody>
                    <a:bodyPr/>
                    <a:lstStyle/>
                    <a:p>
                      <a:pPr algn="ctr" fontAlgn="b"/>
                      <a:r>
                        <a:rPr lang="en-US" sz="1800" b="0" i="0" u="none" strike="noStrike">
                          <a:solidFill>
                            <a:srgbClr val="000000"/>
                          </a:solidFill>
                          <a:latin typeface="Calibri"/>
                        </a:rPr>
                        <a:t>1.5</a:t>
                      </a:r>
                    </a:p>
                  </a:txBody>
                  <a:tcPr marL="9524" marR="9524" marT="9525" marB="0" anchor="b"/>
                </a:tc>
              </a:tr>
              <a:tr h="403900">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r>
              <a:tr h="403900">
                <a:tc>
                  <a:txBody>
                    <a:bodyPr/>
                    <a:lstStyle/>
                    <a:p>
                      <a:pPr algn="ctr" fontAlgn="b"/>
                      <a:r>
                        <a:rPr lang="en-US" sz="1800" b="0" i="0" u="none" strike="noStrike">
                          <a:solidFill>
                            <a:srgbClr val="000000"/>
                          </a:solidFill>
                          <a:latin typeface="Calibri"/>
                        </a:rPr>
                        <a:t>2</a:t>
                      </a:r>
                    </a:p>
                  </a:txBody>
                  <a:tcPr marL="9524" marR="9524" marT="9525" marB="0" anchor="b"/>
                </a:tc>
                <a:tc>
                  <a:txBody>
                    <a:bodyPr/>
                    <a:lstStyle/>
                    <a:p>
                      <a:pPr algn="ctr" fontAlgn="b"/>
                      <a:r>
                        <a:rPr lang="en-US" sz="1800" b="0" i="0" u="none" strike="noStrike">
                          <a:solidFill>
                            <a:srgbClr val="000000"/>
                          </a:solidFill>
                          <a:latin typeface="Calibri"/>
                        </a:rPr>
                        <a:t>INDOOR</a:t>
                      </a:r>
                    </a:p>
                  </a:txBody>
                  <a:tcPr marL="9524" marR="9524" marT="9525" marB="0" anchor="b"/>
                </a:tc>
                <a:tc>
                  <a:txBody>
                    <a:bodyPr/>
                    <a:lstStyle/>
                    <a:p>
                      <a:pPr algn="ctr" fontAlgn="b"/>
                      <a:r>
                        <a:rPr lang="en-US" sz="1800" b="0" i="0" u="none" strike="noStrike" dirty="0">
                          <a:solidFill>
                            <a:srgbClr val="000000"/>
                          </a:solidFill>
                          <a:latin typeface="Calibri"/>
                        </a:rPr>
                        <a:t>0</a:t>
                      </a:r>
                    </a:p>
                  </a:txBody>
                  <a:tcPr marL="9524" marR="9524" marT="9525" marB="0" anchor="b"/>
                </a:tc>
                <a:tc>
                  <a:txBody>
                    <a:bodyPr/>
                    <a:lstStyle/>
                    <a:p>
                      <a:pPr algn="ctr" fontAlgn="b"/>
                      <a:r>
                        <a:rPr lang="en-US" sz="1800" b="0" i="0" u="none" strike="noStrike">
                          <a:solidFill>
                            <a:srgbClr val="000000"/>
                          </a:solidFill>
                          <a:latin typeface="Calibri"/>
                        </a:rPr>
                        <a:t>0</a:t>
                      </a:r>
                    </a:p>
                  </a:txBody>
                  <a:tcPr marL="9524" marR="9524" marT="9525" marB="0" anchor="b"/>
                </a:tc>
                <a:tc>
                  <a:txBody>
                    <a:bodyPr/>
                    <a:lstStyle/>
                    <a:p>
                      <a:pPr algn="ctr" fontAlgn="b"/>
                      <a:r>
                        <a:rPr lang="en-US" sz="1800" b="0" i="0" u="none" strike="noStrike">
                          <a:solidFill>
                            <a:srgbClr val="000000"/>
                          </a:solidFill>
                          <a:latin typeface="Calibri"/>
                        </a:rPr>
                        <a:t>2.0, 220 V AC</a:t>
                      </a:r>
                    </a:p>
                  </a:txBody>
                  <a:tcPr marL="9524" marR="9524" marT="9525" marB="0" anchor="b"/>
                </a:tc>
                <a:tc>
                  <a:txBody>
                    <a:bodyPr/>
                    <a:lstStyle/>
                    <a:p>
                      <a:pPr algn="ctr" fontAlgn="b"/>
                      <a:r>
                        <a:rPr lang="en-US" sz="1800" b="0" i="0" u="none" strike="noStrike">
                          <a:solidFill>
                            <a:srgbClr val="000000"/>
                          </a:solidFill>
                          <a:latin typeface="Calibri"/>
                        </a:rPr>
                        <a:t>2</a:t>
                      </a:r>
                    </a:p>
                  </a:txBody>
                  <a:tcPr marL="9524" marR="9524" marT="9525" marB="0" anchor="b"/>
                </a:tc>
              </a:tr>
              <a:tr h="1205475">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endParaRPr lang="en-US" sz="1800" b="0" i="0" u="none" strike="noStrike" dirty="0">
                        <a:solidFill>
                          <a:srgbClr val="000000"/>
                        </a:solidFill>
                        <a:latin typeface="Calibri"/>
                      </a:endParaRP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r>
                        <a:rPr lang="en-US" sz="1800" b="0" i="0" u="none" strike="noStrike" dirty="0">
                          <a:solidFill>
                            <a:srgbClr val="000000"/>
                          </a:solidFill>
                          <a:latin typeface="Calibri"/>
                        </a:rPr>
                        <a:t>TOTAL LOAD OF BTS, LIGHTING AND AC</a:t>
                      </a:r>
                    </a:p>
                  </a:txBody>
                  <a:tcPr marL="9524" marR="9524" marT="9525" marB="0" anchor="b"/>
                </a:tc>
                <a:tc>
                  <a:txBody>
                    <a:bodyPr/>
                    <a:lstStyle/>
                    <a:p>
                      <a:pPr algn="ctr" fontAlgn="b"/>
                      <a:endParaRPr lang="en-US" sz="1800" b="0" i="0" u="none" strike="noStrike">
                        <a:solidFill>
                          <a:srgbClr val="000000"/>
                        </a:solidFill>
                        <a:latin typeface="Calibri"/>
                      </a:endParaRPr>
                    </a:p>
                  </a:txBody>
                  <a:tcPr marL="9524" marR="9524" marT="9525" marB="0" anchor="b"/>
                </a:tc>
                <a:tc>
                  <a:txBody>
                    <a:bodyPr/>
                    <a:lstStyle/>
                    <a:p>
                      <a:pPr algn="ctr" fontAlgn="b"/>
                      <a:r>
                        <a:rPr lang="en-US" sz="1800" b="0" i="0" u="none" strike="noStrike" dirty="0" smtClean="0">
                          <a:solidFill>
                            <a:srgbClr val="000000"/>
                          </a:solidFill>
                          <a:latin typeface="Calibri"/>
                        </a:rPr>
                        <a:t>3.5 </a:t>
                      </a:r>
                      <a:endParaRPr lang="en-US" sz="1800" b="0" i="0" u="none" strike="noStrike" dirty="0">
                        <a:solidFill>
                          <a:srgbClr val="000000"/>
                        </a:solidFill>
                        <a:latin typeface="Calibri"/>
                      </a:endParaRPr>
                    </a:p>
                  </a:txBody>
                  <a:tcPr marL="9524" marR="9524" marT="9525" marB="0" anchor="b"/>
                </a:tc>
              </a:tr>
            </a:tbl>
          </a:graphicData>
        </a:graphic>
      </p:graphicFrame>
      <p:pic>
        <p:nvPicPr>
          <p:cNvPr id="4098" name="Picture 2"/>
          <p:cNvPicPr>
            <a:picLocks noChangeAspect="1" noChangeArrowheads="1"/>
          </p:cNvPicPr>
          <p:nvPr/>
        </p:nvPicPr>
        <p:blipFill>
          <a:blip r:embed="rId2"/>
          <a:srcRect/>
          <a:stretch>
            <a:fillRect/>
          </a:stretch>
        </p:blipFill>
        <p:spPr bwMode="auto">
          <a:xfrm>
            <a:off x="7696200" y="914400"/>
            <a:ext cx="1228725" cy="904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400" dirty="0" smtClean="0"/>
              <a:t>LOAD ANALYSIS FOR SYSTEM SIZING</a:t>
            </a:r>
            <a:endParaRPr lang="en-US" sz="44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BTS LOAD</a:t>
            </a:r>
          </a:p>
          <a:p>
            <a:pPr>
              <a:buNone/>
            </a:pPr>
            <a:r>
              <a:rPr lang="en-US" dirty="0" smtClean="0"/>
              <a:t>For 12 Hrs during day, the average BTS load is 1.2KW at 48V DC…..is 25AH x 12=300AH </a:t>
            </a:r>
          </a:p>
          <a:p>
            <a:pPr>
              <a:buNone/>
            </a:pPr>
            <a:r>
              <a:rPr lang="en-US" dirty="0" smtClean="0"/>
              <a:t>For 12 Hrs during night, the average is approximately 0.7KW at 48V DC…….is 15AH x 12=180AH</a:t>
            </a:r>
          </a:p>
          <a:p>
            <a:pPr>
              <a:buNone/>
            </a:pPr>
            <a:r>
              <a:rPr lang="en-US" dirty="0" smtClean="0"/>
              <a:t>Total ampere/hr required for BTS =480AH</a:t>
            </a:r>
          </a:p>
          <a:p>
            <a:pPr>
              <a:buNone/>
            </a:pPr>
            <a:r>
              <a:rPr lang="en-US" b="1" dirty="0" smtClean="0"/>
              <a:t>AIR CONDITIONER LOAD</a:t>
            </a:r>
          </a:p>
          <a:p>
            <a:pPr>
              <a:buNone/>
            </a:pPr>
            <a:r>
              <a:rPr lang="en-US" dirty="0" smtClean="0"/>
              <a:t>Power rating of air conditioner 2KW at 230V/50hz</a:t>
            </a:r>
          </a:p>
          <a:p>
            <a:pPr>
              <a:buNone/>
            </a:pPr>
            <a:r>
              <a:rPr lang="en-US" dirty="0" smtClean="0"/>
              <a:t>Considering power factor of one and duty cycle at 30% for air conditioner, the AH required at 48V DC is 300AH. </a:t>
            </a:r>
          </a:p>
          <a:p>
            <a:pPr>
              <a:buNone/>
            </a:pPr>
            <a:endParaRPr lang="en-US" b="1" dirty="0" smtClean="0"/>
          </a:p>
          <a:p>
            <a:pPr>
              <a:buNone/>
            </a:pPr>
            <a:r>
              <a:rPr lang="en-US" b="1" dirty="0" smtClean="0"/>
              <a:t>THE CUMULATIVE AH REQUIRED FOR BATTERY BANK PER DAY CONSIDERING ALLOWANCE FOR SYSTEM LOSSES ETC.=800AH</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Considering 75% depth of discharge, below is the percentage of battery bank which can be charged by solar. Where the solar is charging part capacity of battery bank, the DG set should be run to charge the balance AH</a:t>
            </a:r>
            <a:endParaRPr lang="en-US" sz="2000" b="1" dirty="0"/>
          </a:p>
        </p:txBody>
      </p:sp>
      <p:graphicFrame>
        <p:nvGraphicFramePr>
          <p:cNvPr id="6" name="Content Placeholder 5"/>
          <p:cNvGraphicFramePr>
            <a:graphicFrameLocks noGrp="1"/>
          </p:cNvGraphicFramePr>
          <p:nvPr>
            <p:ph idx="1"/>
          </p:nvPr>
        </p:nvGraphicFramePr>
        <p:xfrm>
          <a:off x="457200" y="1972570"/>
          <a:ext cx="8229600" cy="4374350"/>
        </p:xfrm>
        <a:graphic>
          <a:graphicData uri="http://schemas.openxmlformats.org/drawingml/2006/table">
            <a:tbl>
              <a:tblPr firstRow="1" bandRow="1">
                <a:tableStyleId>{F5AB1C69-6EDB-4FF4-983F-18BD219EF322}</a:tableStyleId>
              </a:tblPr>
              <a:tblGrid>
                <a:gridCol w="1975104"/>
                <a:gridCol w="1399032"/>
                <a:gridCol w="1481328"/>
                <a:gridCol w="1481328"/>
                <a:gridCol w="1892808"/>
              </a:tblGrid>
              <a:tr h="1321356">
                <a:tc>
                  <a:txBody>
                    <a:bodyPr/>
                    <a:lstStyle/>
                    <a:p>
                      <a:pPr algn="ctr"/>
                      <a:r>
                        <a:rPr lang="en-US" dirty="0" smtClean="0"/>
                        <a:t>Solar</a:t>
                      </a:r>
                      <a:r>
                        <a:rPr lang="en-US" baseline="0" dirty="0" smtClean="0"/>
                        <a:t> array size / Average power generation in AH per day</a:t>
                      </a:r>
                      <a:endParaRPr lang="en-US" dirty="0"/>
                    </a:p>
                  </a:txBody>
                  <a:tcPr/>
                </a:tc>
                <a:tc gridSpan="4">
                  <a:txBody>
                    <a:bodyPr/>
                    <a:lstStyle/>
                    <a:p>
                      <a:pPr algn="ctr"/>
                      <a:r>
                        <a:rPr lang="en-US" dirty="0" smtClean="0"/>
                        <a:t>BATTERY BANK SIZE</a:t>
                      </a:r>
                    </a:p>
                    <a:p>
                      <a:pPr algn="ctr"/>
                      <a:endParaRPr lang="en-US" dirty="0" smtClean="0"/>
                    </a:p>
                    <a:p>
                      <a:pPr algn="ctr"/>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endParaRPr lang="en-US" dirty="0"/>
                    </a:p>
                  </a:txBody>
                  <a:tcPr/>
                </a:tc>
              </a:tr>
              <a:tr h="330339">
                <a:tc>
                  <a:txBody>
                    <a:bodyPr/>
                    <a:lstStyle/>
                    <a:p>
                      <a:pPr algn="ctr"/>
                      <a:endParaRPr lang="en-US" dirty="0"/>
                    </a:p>
                  </a:txBody>
                  <a:tcPr/>
                </a:tc>
                <a:tc>
                  <a:txBody>
                    <a:bodyPr/>
                    <a:lstStyle/>
                    <a:p>
                      <a:pPr algn="ctr"/>
                      <a:r>
                        <a:rPr lang="en-US" dirty="0" smtClean="0"/>
                        <a:t>300AH</a:t>
                      </a:r>
                      <a:endParaRPr lang="en-US" dirty="0"/>
                    </a:p>
                  </a:txBody>
                  <a:tcPr/>
                </a:tc>
                <a:tc>
                  <a:txBody>
                    <a:bodyPr/>
                    <a:lstStyle/>
                    <a:p>
                      <a:pPr algn="ctr"/>
                      <a:r>
                        <a:rPr lang="en-US" dirty="0" smtClean="0"/>
                        <a:t>600AH</a:t>
                      </a:r>
                      <a:endParaRPr lang="en-US" dirty="0"/>
                    </a:p>
                  </a:txBody>
                  <a:tcPr/>
                </a:tc>
                <a:tc>
                  <a:txBody>
                    <a:bodyPr/>
                    <a:lstStyle/>
                    <a:p>
                      <a:pPr algn="ctr"/>
                      <a:r>
                        <a:rPr lang="en-US" dirty="0" smtClean="0"/>
                        <a:t>900AH</a:t>
                      </a:r>
                      <a:endParaRPr lang="en-US" dirty="0"/>
                    </a:p>
                  </a:txBody>
                  <a:tcPr/>
                </a:tc>
                <a:tc>
                  <a:txBody>
                    <a:bodyPr/>
                    <a:lstStyle/>
                    <a:p>
                      <a:pPr algn="ctr"/>
                      <a:r>
                        <a:rPr lang="en-US" dirty="0" smtClean="0"/>
                        <a:t>1200AH</a:t>
                      </a:r>
                      <a:endParaRPr lang="en-US" dirty="0"/>
                    </a:p>
                  </a:txBody>
                  <a:tcPr/>
                </a:tc>
              </a:tr>
              <a:tr h="330339">
                <a:tc>
                  <a:txBody>
                    <a:bodyPr/>
                    <a:lstStyle/>
                    <a:p>
                      <a:pPr algn="ctr"/>
                      <a:r>
                        <a:rPr lang="en-US" sz="1200" dirty="0" smtClean="0"/>
                        <a:t>1KW (115AH</a:t>
                      </a:r>
                      <a:r>
                        <a:rPr lang="en-US" sz="1200" baseline="0" dirty="0" smtClean="0"/>
                        <a:t> @ 48V DC)</a:t>
                      </a:r>
                      <a:endParaRPr lang="en-US" sz="1200" dirty="0"/>
                    </a:p>
                  </a:txBody>
                  <a:tcPr/>
                </a:tc>
                <a:tc>
                  <a:txBody>
                    <a:bodyPr/>
                    <a:lstStyle/>
                    <a:p>
                      <a:pPr algn="ctr"/>
                      <a:r>
                        <a:rPr lang="en-US" dirty="0" smtClean="0"/>
                        <a:t>50%</a:t>
                      </a:r>
                      <a:endParaRPr lang="en-US" dirty="0"/>
                    </a:p>
                  </a:txBody>
                  <a:tcPr/>
                </a:tc>
                <a:tc>
                  <a:txBody>
                    <a:bodyPr/>
                    <a:lstStyle/>
                    <a:p>
                      <a:pPr algn="ctr"/>
                      <a:r>
                        <a:rPr lang="en-US" dirty="0" smtClean="0"/>
                        <a:t>25%</a:t>
                      </a:r>
                      <a:endParaRPr lang="en-US" dirty="0"/>
                    </a:p>
                  </a:txBody>
                  <a:tcPr/>
                </a:tc>
                <a:tc>
                  <a:txBody>
                    <a:bodyPr/>
                    <a:lstStyle/>
                    <a:p>
                      <a:pPr algn="ctr"/>
                      <a:r>
                        <a:rPr lang="en-US" dirty="0" smtClean="0"/>
                        <a:t>20%</a:t>
                      </a:r>
                      <a:endParaRPr lang="en-US" dirty="0"/>
                    </a:p>
                  </a:txBody>
                  <a:tcPr/>
                </a:tc>
                <a:tc>
                  <a:txBody>
                    <a:bodyPr/>
                    <a:lstStyle/>
                    <a:p>
                      <a:pPr algn="ctr"/>
                      <a:r>
                        <a:rPr lang="en-US" dirty="0" smtClean="0"/>
                        <a:t>15%</a:t>
                      </a:r>
                      <a:endParaRPr lang="en-US" dirty="0"/>
                    </a:p>
                  </a:txBody>
                  <a:tcPr/>
                </a:tc>
              </a:tr>
              <a:tr h="412924">
                <a:tc>
                  <a:txBody>
                    <a:bodyPr/>
                    <a:lstStyle/>
                    <a:p>
                      <a:pPr algn="ctr"/>
                      <a:r>
                        <a:rPr lang="en-US" sz="1200" dirty="0" smtClean="0"/>
                        <a:t>2KW (230AH @ 48V DC)</a:t>
                      </a:r>
                      <a:endParaRPr lang="en-US" sz="1200" dirty="0"/>
                    </a:p>
                  </a:txBody>
                  <a:tcPr/>
                </a:tc>
                <a:tc>
                  <a:txBody>
                    <a:bodyPr/>
                    <a:lstStyle/>
                    <a:p>
                      <a:pPr algn="ctr"/>
                      <a:r>
                        <a:rPr lang="en-US" dirty="0" smtClean="0"/>
                        <a:t>100%</a:t>
                      </a:r>
                      <a:endParaRPr lang="en-US" dirty="0"/>
                    </a:p>
                  </a:txBody>
                  <a:tcPr/>
                </a:tc>
                <a:tc>
                  <a:txBody>
                    <a:bodyPr/>
                    <a:lstStyle/>
                    <a:p>
                      <a:pPr algn="ctr"/>
                      <a:r>
                        <a:rPr lang="en-US" dirty="0" smtClean="0"/>
                        <a:t>50%</a:t>
                      </a:r>
                      <a:endParaRPr lang="en-US" dirty="0"/>
                    </a:p>
                  </a:txBody>
                  <a:tcPr/>
                </a:tc>
                <a:tc>
                  <a:txBody>
                    <a:bodyPr/>
                    <a:lstStyle/>
                    <a:p>
                      <a:pPr algn="ctr"/>
                      <a:r>
                        <a:rPr lang="en-US" dirty="0" smtClean="0"/>
                        <a:t>35%</a:t>
                      </a:r>
                      <a:endParaRPr lang="en-US" dirty="0"/>
                    </a:p>
                  </a:txBody>
                  <a:tcPr/>
                </a:tc>
                <a:tc>
                  <a:txBody>
                    <a:bodyPr/>
                    <a:lstStyle/>
                    <a:p>
                      <a:pPr algn="ctr"/>
                      <a:r>
                        <a:rPr lang="en-US" dirty="0" smtClean="0"/>
                        <a:t>25%</a:t>
                      </a:r>
                      <a:endParaRPr lang="en-US" dirty="0"/>
                    </a:p>
                  </a:txBody>
                  <a:tcPr/>
                </a:tc>
              </a:tr>
              <a:tr h="412924">
                <a:tc>
                  <a:txBody>
                    <a:bodyPr/>
                    <a:lstStyle/>
                    <a:p>
                      <a:pPr algn="ctr"/>
                      <a:r>
                        <a:rPr lang="en-US" sz="1200" dirty="0" smtClean="0"/>
                        <a:t>3KW (345AH</a:t>
                      </a:r>
                      <a:r>
                        <a:rPr lang="en-US" sz="1200" baseline="0" dirty="0" smtClean="0"/>
                        <a:t> @ 48V DC)</a:t>
                      </a:r>
                      <a:endParaRPr lang="en-US" sz="1200" dirty="0"/>
                    </a:p>
                  </a:txBody>
                  <a:tcPr/>
                </a:tc>
                <a:tc>
                  <a:txBody>
                    <a:bodyPr/>
                    <a:lstStyle/>
                    <a:p>
                      <a:pPr algn="ctr"/>
                      <a:r>
                        <a:rPr lang="en-US" sz="1200" dirty="0" smtClean="0"/>
                        <a:t>BATT.BANK INSUFFICIENT</a:t>
                      </a:r>
                      <a:endParaRPr lang="en-US" sz="1200" dirty="0"/>
                    </a:p>
                  </a:txBody>
                  <a:tcPr/>
                </a:tc>
                <a:tc>
                  <a:txBody>
                    <a:bodyPr/>
                    <a:lstStyle/>
                    <a:p>
                      <a:pPr algn="ctr"/>
                      <a:r>
                        <a:rPr lang="en-US" dirty="0" smtClean="0"/>
                        <a:t>75%</a:t>
                      </a:r>
                      <a:endParaRPr lang="en-US" dirty="0"/>
                    </a:p>
                  </a:txBody>
                  <a:tcPr/>
                </a:tc>
                <a:tc>
                  <a:txBody>
                    <a:bodyPr/>
                    <a:lstStyle/>
                    <a:p>
                      <a:pPr algn="ctr"/>
                      <a:r>
                        <a:rPr lang="en-US" dirty="0" smtClean="0"/>
                        <a:t>50%</a:t>
                      </a:r>
                      <a:endParaRPr lang="en-US" dirty="0"/>
                    </a:p>
                  </a:txBody>
                  <a:tcPr/>
                </a:tc>
                <a:tc>
                  <a:txBody>
                    <a:bodyPr/>
                    <a:lstStyle/>
                    <a:p>
                      <a:pPr algn="ctr"/>
                      <a:r>
                        <a:rPr lang="en-US" dirty="0" smtClean="0"/>
                        <a:t>40%</a:t>
                      </a:r>
                      <a:endParaRPr lang="en-US" dirty="0"/>
                    </a:p>
                  </a:txBody>
                  <a:tcPr/>
                </a:tc>
              </a:tr>
              <a:tr h="412924">
                <a:tc>
                  <a:txBody>
                    <a:bodyPr/>
                    <a:lstStyle/>
                    <a:p>
                      <a:pPr algn="ctr"/>
                      <a:r>
                        <a:rPr lang="en-US" sz="1200" dirty="0" smtClean="0"/>
                        <a:t>4KW (460AH @ 48V DC)</a:t>
                      </a:r>
                      <a:endParaRPr lang="en-US" sz="1200" dirty="0"/>
                    </a:p>
                  </a:txBody>
                  <a:tcPr/>
                </a:tc>
                <a:tc>
                  <a:txBody>
                    <a:bodyPr/>
                    <a:lstStyle/>
                    <a:p>
                      <a:pPr algn="ctr"/>
                      <a:r>
                        <a:rPr lang="en-US" sz="1200" smtClean="0"/>
                        <a:t>BATT.BANK INSUFFICIENT</a:t>
                      </a:r>
                      <a:endParaRPr lang="en-US" sz="1200" dirty="0"/>
                    </a:p>
                  </a:txBody>
                  <a:tcPr/>
                </a:tc>
                <a:tc>
                  <a:txBody>
                    <a:bodyPr/>
                    <a:lstStyle/>
                    <a:p>
                      <a:pPr algn="ctr"/>
                      <a:r>
                        <a:rPr lang="en-US" dirty="0" smtClean="0"/>
                        <a:t>100%</a:t>
                      </a:r>
                      <a:endParaRPr lang="en-US" dirty="0"/>
                    </a:p>
                  </a:txBody>
                  <a:tcPr/>
                </a:tc>
                <a:tc>
                  <a:txBody>
                    <a:bodyPr/>
                    <a:lstStyle/>
                    <a:p>
                      <a:pPr algn="ctr"/>
                      <a:r>
                        <a:rPr lang="en-US" dirty="0" smtClean="0"/>
                        <a:t>70%</a:t>
                      </a:r>
                      <a:endParaRPr lang="en-US" dirty="0"/>
                    </a:p>
                  </a:txBody>
                  <a:tcPr/>
                </a:tc>
                <a:tc>
                  <a:txBody>
                    <a:bodyPr/>
                    <a:lstStyle/>
                    <a:p>
                      <a:pPr algn="ctr"/>
                      <a:r>
                        <a:rPr lang="en-US" dirty="0" smtClean="0"/>
                        <a:t>50%</a:t>
                      </a:r>
                      <a:endParaRPr lang="en-US" dirty="0"/>
                    </a:p>
                  </a:txBody>
                  <a:tcPr/>
                </a:tc>
              </a:tr>
              <a:tr h="536950">
                <a:tc>
                  <a:txBody>
                    <a:bodyPr/>
                    <a:lstStyle/>
                    <a:p>
                      <a:pPr algn="ctr"/>
                      <a:r>
                        <a:rPr lang="en-US" sz="1200" dirty="0" smtClean="0"/>
                        <a:t>5KW (572AH @ 48V DC)</a:t>
                      </a:r>
                      <a:endParaRPr lang="en-US" sz="1200" dirty="0"/>
                    </a:p>
                  </a:txBody>
                  <a:tcPr/>
                </a:tc>
                <a:tc>
                  <a:txBody>
                    <a:bodyPr/>
                    <a:lstStyle/>
                    <a:p>
                      <a:pPr algn="ctr"/>
                      <a:r>
                        <a:rPr lang="en-US" sz="1200" smtClean="0"/>
                        <a:t>BATT.BANK INSUFFICIENT</a:t>
                      </a:r>
                      <a:endParaRPr lang="en-US" sz="1200" dirty="0"/>
                    </a:p>
                  </a:txBody>
                  <a:tcPr/>
                </a:tc>
                <a:tc>
                  <a:txBody>
                    <a:bodyPr/>
                    <a:lstStyle/>
                    <a:p>
                      <a:pPr algn="ctr"/>
                      <a:r>
                        <a:rPr lang="en-US" sz="1200" dirty="0" smtClean="0"/>
                        <a:t>BATT.BANK INSUFFICIENT</a:t>
                      </a:r>
                      <a:endParaRPr lang="en-US" sz="1200" dirty="0"/>
                    </a:p>
                  </a:txBody>
                  <a:tcPr/>
                </a:tc>
                <a:tc>
                  <a:txBody>
                    <a:bodyPr/>
                    <a:lstStyle/>
                    <a:p>
                      <a:pPr algn="ctr"/>
                      <a:r>
                        <a:rPr lang="en-US" dirty="0" smtClean="0"/>
                        <a:t>85%</a:t>
                      </a:r>
                      <a:endParaRPr lang="en-US" dirty="0"/>
                    </a:p>
                  </a:txBody>
                  <a:tcPr/>
                </a:tc>
                <a:tc>
                  <a:txBody>
                    <a:bodyPr/>
                    <a:lstStyle/>
                    <a:p>
                      <a:pPr algn="ctr"/>
                      <a:r>
                        <a:rPr lang="en-US" dirty="0" smtClean="0"/>
                        <a:t>65%</a:t>
                      </a:r>
                      <a:endParaRPr lang="en-US" dirty="0"/>
                    </a:p>
                  </a:txBody>
                  <a:tcPr/>
                </a:tc>
              </a:tr>
              <a:tr h="412924">
                <a:tc>
                  <a:txBody>
                    <a:bodyPr/>
                    <a:lstStyle/>
                    <a:p>
                      <a:pPr algn="ctr"/>
                      <a:r>
                        <a:rPr lang="en-US" sz="1200" dirty="0" smtClean="0"/>
                        <a:t>6KW (687AH @ 48V DC)</a:t>
                      </a:r>
                      <a:endParaRPr lang="en-US" sz="1200" dirty="0"/>
                    </a:p>
                  </a:txBody>
                  <a:tcPr/>
                </a:tc>
                <a:tc>
                  <a:txBody>
                    <a:bodyPr/>
                    <a:lstStyle/>
                    <a:p>
                      <a:pPr algn="ctr"/>
                      <a:r>
                        <a:rPr lang="en-US" sz="1200" dirty="0" smtClean="0"/>
                        <a:t>BATT.BANK INSUFFICIENT</a:t>
                      </a:r>
                      <a:endParaRPr lang="en-US" sz="1200" dirty="0"/>
                    </a:p>
                  </a:txBody>
                  <a:tcPr/>
                </a:tc>
                <a:tc>
                  <a:txBody>
                    <a:bodyPr/>
                    <a:lstStyle/>
                    <a:p>
                      <a:pPr algn="ctr"/>
                      <a:r>
                        <a:rPr lang="en-US" sz="1200" dirty="0" smtClean="0"/>
                        <a:t>BATT.BANK INSUUFICIENT</a:t>
                      </a:r>
                      <a:endParaRPr lang="en-US" sz="1200" dirty="0"/>
                    </a:p>
                  </a:txBody>
                  <a:tcPr/>
                </a:tc>
                <a:tc>
                  <a:txBody>
                    <a:bodyPr/>
                    <a:lstStyle/>
                    <a:p>
                      <a:pPr algn="ctr"/>
                      <a:r>
                        <a:rPr lang="en-US" dirty="0" smtClean="0"/>
                        <a:t>100%</a:t>
                      </a:r>
                      <a:endParaRPr lang="en-US" dirty="0"/>
                    </a:p>
                  </a:txBody>
                  <a:tcPr/>
                </a:tc>
                <a:tc>
                  <a:txBody>
                    <a:bodyPr/>
                    <a:lstStyle/>
                    <a:p>
                      <a:pPr algn="ctr"/>
                      <a:r>
                        <a:rPr lang="en-US" dirty="0" smtClean="0"/>
                        <a:t>75%</a:t>
                      </a:r>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273</TotalTime>
  <Words>1292</Words>
  <Application>Microsoft Office PowerPoint</Application>
  <PresentationFormat>On-screen Show (4:3)</PresentationFormat>
  <Paragraphs>193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SOLAR POWER SOLUTION FOR TELECOM APPLICATIONS</vt:lpstr>
      <vt:lpstr>                         OVERVIEW</vt:lpstr>
      <vt:lpstr>Advantages</vt:lpstr>
      <vt:lpstr>System Configuration</vt:lpstr>
      <vt:lpstr>Slide 5</vt:lpstr>
      <vt:lpstr>Scope Of Supply</vt:lpstr>
      <vt:lpstr>Typical power consumption information of cell tower</vt:lpstr>
      <vt:lpstr>LOAD ANALYSIS FOR SYSTEM SIZING</vt:lpstr>
      <vt:lpstr>Considering 75% depth of discharge, below is the percentage of battery bank which can be charged by solar. Where the solar is charging part capacity of battery bank, the DG set should be run to charge the balance AH</vt:lpstr>
      <vt:lpstr>DG RUN TIME REQUIRED TO TOP THE BATTERY BANK ( 15 KVA DG SET CHARGES THE BATTERY AT 50 AH)</vt:lpstr>
      <vt:lpstr>DG RUN TIME REQUIRED FOR 24 HRS OPERATION OF BTS AND AIRCONDITIONER LOAD</vt:lpstr>
      <vt:lpstr>                     INFERENCE</vt:lpstr>
      <vt:lpstr>OUR INSTALLATIONS IN BIHARRAR</vt:lpstr>
      <vt:lpstr>About Us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 SOLUTION FOR TELECOM APPLICATIONS</dc:title>
  <dc:creator>abc</dc:creator>
  <cp:lastModifiedBy>abc</cp:lastModifiedBy>
  <cp:revision>34</cp:revision>
  <dcterms:created xsi:type="dcterms:W3CDTF">2013-07-17T15:50:48Z</dcterms:created>
  <dcterms:modified xsi:type="dcterms:W3CDTF">2013-07-19T05:44:31Z</dcterms:modified>
</cp:coreProperties>
</file>